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6" r:id="rId5"/>
  </p:sldMasterIdLst>
  <p:notesMasterIdLst>
    <p:notesMasterId r:id="rId11"/>
  </p:notesMasterIdLst>
  <p:handoutMasterIdLst>
    <p:handoutMasterId r:id="rId12"/>
  </p:handoutMasterIdLst>
  <p:sldIdLst>
    <p:sldId id="345" r:id="rId6"/>
    <p:sldId id="369" r:id="rId7"/>
    <p:sldId id="370" r:id="rId8"/>
    <p:sldId id="372" r:id="rId9"/>
    <p:sldId id="363" r:id="rId10"/>
  </p:sldIdLst>
  <p:sldSz cx="9144000" cy="6858000" type="screen4x3"/>
  <p:notesSz cx="7315200" cy="96012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696" userDrawn="1">
          <p15:clr>
            <a:srgbClr val="A4A3A4"/>
          </p15:clr>
        </p15:guide>
        <p15:guide id="2" orient="horz" pos="1152" userDrawn="1">
          <p15:clr>
            <a:srgbClr val="A4A3A4"/>
          </p15:clr>
        </p15:guide>
        <p15:guide id="3" pos="5208" userDrawn="1">
          <p15:clr>
            <a:srgbClr val="A4A3A4"/>
          </p15:clr>
        </p15:guide>
        <p15:guide id="4" orient="horz" pos="792" userDrawn="1">
          <p15:clr>
            <a:srgbClr val="A4A3A4"/>
          </p15:clr>
        </p15:guide>
        <p15:guide id="5" pos="480" userDrawn="1">
          <p15:clr>
            <a:srgbClr val="A4A3A4"/>
          </p15:clr>
        </p15:guide>
        <p15:guide id="6" orient="horz" pos="2160" userDrawn="1">
          <p15:clr>
            <a:srgbClr val="A4A3A4"/>
          </p15:clr>
        </p15:guide>
        <p15:guide id="7" orient="horz" pos="15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Greenwood" initials="MG" lastIdx="1" clrIdx="0">
    <p:extLst>
      <p:ext uri="{19B8F6BF-5375-455C-9EA6-DF929625EA0E}">
        <p15:presenceInfo xmlns:p15="http://schemas.microsoft.com/office/powerpoint/2012/main" userId="S-1-5-21-3210325848-1304420625-903227506-69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4C3"/>
    <a:srgbClr val="FDB945"/>
    <a:srgbClr val="7CCCBF"/>
    <a:srgbClr val="FF0000"/>
    <a:srgbClr val="FFFF00"/>
    <a:srgbClr val="009FBC"/>
    <a:srgbClr val="5C55A6"/>
    <a:srgbClr val="F68D68"/>
    <a:srgbClr val="F04E4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96" autoAdjust="0"/>
    <p:restoredTop sz="73443" autoAdjust="0"/>
  </p:normalViewPr>
  <p:slideViewPr>
    <p:cSldViewPr snapToGrid="0" snapToObjects="1" showGuides="1">
      <p:cViewPr varScale="1">
        <p:scale>
          <a:sx n="71" d="100"/>
          <a:sy n="71" d="100"/>
        </p:scale>
        <p:origin x="1263" y="36"/>
      </p:cViewPr>
      <p:guideLst>
        <p:guide pos="696"/>
        <p:guide orient="horz" pos="1152"/>
        <p:guide pos="5208"/>
        <p:guide orient="horz" pos="792"/>
        <p:guide pos="480"/>
        <p:guide orient="horz" pos="2160"/>
        <p:guide orient="horz" pos="1584"/>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2B7ADC74-4F7D-4C8E-B02E-284E893F90D3}" type="datetimeFigureOut">
              <a:rPr lang="en-US" smtClean="0"/>
              <a:t>4/6/2023</a:t>
            </a:fld>
            <a:endParaRPr lang="en-US" dirty="0"/>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89129D00-3CDA-4A66-B329-96AE0116E941}" type="slidenum">
              <a:rPr lang="en-US" smtClean="0"/>
              <a:t>‹#›</a:t>
            </a:fld>
            <a:endParaRPr lang="en-US" dirty="0"/>
          </a:p>
        </p:txBody>
      </p:sp>
    </p:spTree>
    <p:extLst>
      <p:ext uri="{BB962C8B-B14F-4D97-AF65-F5344CB8AC3E}">
        <p14:creationId xmlns:p14="http://schemas.microsoft.com/office/powerpoint/2010/main" val="15052261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8FA28568-82F2-48FC-8C66-E588607C3C91}" type="datetimeFigureOut">
              <a:rPr lang="en-US" smtClean="0"/>
              <a:t>4/6/2023</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851" tIns="47425" rIns="94851" bIns="47425" rtlCol="0" anchor="ctr"/>
          <a:lstStyle/>
          <a:p>
            <a:endParaRPr lang="en-US" dirty="0"/>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AC6114E9-64E4-4D42-8415-11753A06D6CE}" type="slidenum">
              <a:rPr lang="en-US" smtClean="0"/>
              <a:t>‹#›</a:t>
            </a:fld>
            <a:endParaRPr lang="en-US" dirty="0"/>
          </a:p>
        </p:txBody>
      </p:sp>
    </p:spTree>
    <p:extLst>
      <p:ext uri="{BB962C8B-B14F-4D97-AF65-F5344CB8AC3E}">
        <p14:creationId xmlns:p14="http://schemas.microsoft.com/office/powerpoint/2010/main" val="410942413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Madam Chair, members of the committee and audience in attendance. I will be presenting today’s Operations Update </a:t>
            </a:r>
            <a:r>
              <a:rPr lang="en-US" strike="sngStrike" dirty="0"/>
              <a:t>for the month of February</a:t>
            </a:r>
            <a:r>
              <a:rPr lang="en-US" dirty="0"/>
              <a:t>.</a:t>
            </a:r>
          </a:p>
          <a:p>
            <a:endParaRPr lang="en-US" dirty="0"/>
          </a:p>
          <a:p>
            <a:r>
              <a:rPr lang="en-US" dirty="0"/>
              <a:t>Next slide please</a:t>
            </a:r>
          </a:p>
          <a:p>
            <a:endParaRPr lang="en-US" dirty="0"/>
          </a:p>
        </p:txBody>
      </p:sp>
    </p:spTree>
    <p:extLst>
      <p:ext uri="{BB962C8B-B14F-4D97-AF65-F5344CB8AC3E}">
        <p14:creationId xmlns:p14="http://schemas.microsoft.com/office/powerpoint/2010/main" val="3314256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We’ll start with some overall performance statistics based on February 2023, the latest month we have data for. This slide shows a comparison of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Vehicle Trips Completed, Passenger Trips Completed, Reservation Calls Answered, ETA Calls Answered and Where’s My Ride ETA Requests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February 2022 and February 2023. </a:t>
            </a:r>
          </a:p>
          <a:p>
            <a:pPr marL="0" marR="0">
              <a:lnSpc>
                <a:spcPct val="15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month of February 2023, over 226,000 vehicle trips were completed. This is a 29% increase compared to the previous February. In addition, there were also over 280,000 passenger trips completed. There were also over 178,000 reservation calls answered, as well as  just over 42,000 ETA calls answered which is up 16% from last February. As well, we continue to see strong use of the Where’s My Ride app for estimated time of arrival requests, with over 342,000 Where is My Ride ETAs requested which are up 53% from last year. </a:t>
            </a:r>
          </a:p>
          <a:p>
            <a:pPr marL="0" marR="0">
              <a:lnSpc>
                <a:spcPct val="15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Slide Please</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D265D-2E08-49EF-82A8-2F8A06A065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0523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Looking at the systemwide performance report card, we had a strong February 2023 where we met 10 of the 13 key performance indicators. Average initial hold time finished at 55 seconds, excessively long trips ended at 3.8%, and preventable incidents ended at 0.17 to just name a few. </a:t>
            </a:r>
          </a:p>
          <a:p>
            <a:pPr marL="0" marR="0">
              <a:lnSpc>
                <a:spcPct val="20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200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We did have a denial in the Southern Region occur. The Call taker offered two times outside of the negotiation window. Global Paratransit has already acted on the incident with the CSR. </a:t>
            </a:r>
          </a:p>
          <a:p>
            <a:pPr marL="0" marR="0" lvl="0" indent="0" algn="l" defTabSz="914400" rtl="0" eaLnBrk="1" fontAlgn="auto" latinLnBrk="0" hangingPunct="1">
              <a:lnSpc>
                <a:spcPct val="200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aseline="0" dirty="0"/>
              <a:t>For the fiscal year, which includes the first 8 months, 10 of 13 KPI standards have been met.</a:t>
            </a:r>
          </a:p>
          <a:p>
            <a:endParaRPr lang="en-US" sz="1800" baseline="0" dirty="0"/>
          </a:p>
          <a:p>
            <a:r>
              <a:rPr lang="en-US" sz="1800" baseline="0" dirty="0"/>
              <a:t>On time performance for the fiscal year is tracking at 90.9%, the preventable collision rate is tracking at 0.86 per 100,000 miles, and there have been now three denials.</a:t>
            </a:r>
          </a:p>
          <a:p>
            <a:pPr marL="0" marR="0">
              <a:lnSpc>
                <a:spcPct val="20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slide please.</a:t>
            </a:r>
          </a:p>
          <a:p>
            <a:pPr marL="0" marR="0">
              <a:lnSpc>
                <a:spcPct val="20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Asked (The preventable collision trend is high for the year due to curbing incidents, however in an effort to limit curbing, Access created a video that was sent to the contractors to assist with contractors’ ongoing campaigns. Additionally posters with safety messages were sent to the contractors to assist with their safety campaigns as well. These occurrences are trending down after these efforts which we can see in January’s data for the year.)</a:t>
            </a:r>
          </a:p>
          <a:p>
            <a:pPr marL="0" marR="0">
              <a:lnSpc>
                <a:spcPct val="20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Asked about denials (Both occurrences occurred in September in the Northern Region and Santa Clarita Region. SC’s was caused by a call taker error; they took it upon themselves to enter a different time for the customer. Call taker has been retrained to proficiency. MV’s was caused by a call taker error; call taker offered two times outside of the negotiation window. Call taker has been retrained to proficiency.  )</a:t>
            </a:r>
          </a:p>
          <a:p>
            <a:pPr marL="0" marR="0">
              <a:lnSpc>
                <a:spcPct val="20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D265D-2E08-49EF-82A8-2F8A06A065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8556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terms of vehicle acquisition. a build of 58 small Ram ProMaster vans, available due to a cancellation from a RV manufacturer, will start in Corona in mid-April. </a:t>
            </a:r>
          </a:p>
          <a:p>
            <a:endParaRPr lang="en-US" baseline="0" dirty="0"/>
          </a:p>
          <a:p>
            <a:r>
              <a:rPr lang="en-US" baseline="0" dirty="0"/>
              <a:t>A build of 14 Cutaways in Indiana were inspected by our Senior Fleet Manager a couple of weeks ago; delivery is expected by the end of July.</a:t>
            </a:r>
          </a:p>
          <a:p>
            <a:endParaRPr lang="en-US" baseline="0" dirty="0"/>
          </a:p>
          <a:p>
            <a:r>
              <a:rPr lang="en-US" baseline="0" dirty="0"/>
              <a:t>2 StarCraft Class C cutaways that Access ordered in November 2021, have been completed were shipped to California last week.</a:t>
            </a:r>
          </a:p>
          <a:p>
            <a:endParaRPr lang="en-US" baseline="0" dirty="0"/>
          </a:p>
          <a:p>
            <a:r>
              <a:rPr lang="en-US" baseline="0" dirty="0"/>
              <a:t>Finally, our build of 11 large Ram ProMasters is almost complete and delivery is expected by mid-May.  </a:t>
            </a:r>
          </a:p>
          <a:p>
            <a:endParaRPr lang="en-US" baseline="0" dirty="0"/>
          </a:p>
          <a:p>
            <a:r>
              <a:rPr lang="en-US" baseline="0" dirty="0"/>
              <a:t>Next slide please</a:t>
            </a:r>
          </a:p>
          <a:p>
            <a:endParaRPr lang="en-US" baseline="0" dirty="0"/>
          </a:p>
          <a:p>
            <a:r>
              <a:rPr lang="en-US" strike="sngStrike" baseline="0" dirty="0"/>
              <a:t>NOTE:  the base-price of the Ram Promaster 136-inch wheelbase model has increased from $87,000 to $125,000.</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D265D-2E08-49EF-82A8-2F8A06A065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5259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are some Highlights we would like to share</a:t>
            </a:r>
          </a:p>
          <a:p>
            <a:pPr marL="0" marR="0">
              <a:lnSpc>
                <a:spcPct val="20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defTabSz="685800">
              <a:lnSpc>
                <a:spcPts val="2800"/>
              </a:lnSpc>
              <a:spcAft>
                <a:spcPts val="500"/>
              </a:spcAft>
              <a:buClr>
                <a:srgbClr val="F04E4C"/>
              </a:buClr>
              <a:buFont typeface="Wingdings" panose="05000000000000000000" pitchFamily="2" charset="2"/>
              <a:buChar char="Ø"/>
            </a:pPr>
            <a:r>
              <a:rPr lang="en-US" sz="2000" dirty="0">
                <a:latin typeface="AvenirNext LT Pro Regular" panose="020B0503020202020204" pitchFamily="34" charset="0"/>
                <a:ea typeface="Calibri" panose="020F0502020204030204" pitchFamily="34" charset="0"/>
              </a:rPr>
              <a:t>Access staff attended the Accessibility Advisory Committee Meeting held in Santa Clarita on March 2</a:t>
            </a:r>
            <a:r>
              <a:rPr lang="en-US" sz="2000" baseline="30000" dirty="0">
                <a:latin typeface="AvenirNext LT Pro Regular" panose="020B0503020202020204" pitchFamily="34" charset="0"/>
                <a:ea typeface="Calibri" panose="020F0502020204030204" pitchFamily="34" charset="0"/>
              </a:rPr>
              <a:t>nd</a:t>
            </a:r>
            <a:endParaRPr lang="en-US" sz="2000" dirty="0">
              <a:latin typeface="AvenirNext LT Pro Regular" panose="020B0503020202020204" pitchFamily="34" charset="0"/>
              <a:ea typeface="Calibri" panose="020F0502020204030204" pitchFamily="34" charset="0"/>
            </a:endParaRPr>
          </a:p>
          <a:p>
            <a:pPr marL="285750" marR="0" lvl="0" indent="-285750" algn="l" defTabSz="685800" rtl="0" eaLnBrk="1" fontAlgn="auto" latinLnBrk="0" hangingPunct="1">
              <a:lnSpc>
                <a:spcPts val="2800"/>
              </a:lnSpc>
              <a:spcBef>
                <a:spcPts val="0"/>
              </a:spcBef>
              <a:spcAft>
                <a:spcPts val="500"/>
              </a:spcAft>
              <a:buClr>
                <a:srgbClr val="F04E4C"/>
              </a:buClr>
              <a:buSzTx/>
              <a:buFont typeface="Wingdings" panose="05000000000000000000" pitchFamily="2" charset="2"/>
              <a:buChar char="Ø"/>
              <a:tabLst/>
              <a:defRPr/>
            </a:pPr>
            <a:endParaRPr lang="en-US" sz="18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Times New Roman" panose="02020603050405020304" pitchFamily="18" charset="0"/>
              </a:rPr>
              <a:t>Next, Access staff assisted with the pickups and drop offs at the Abilities Expo from March 10 to March 12, where Access also shared a booth with LA Metro to speak to participants at the expo along with answer questions as well.</a:t>
            </a:r>
          </a:p>
          <a:p>
            <a:pPr marL="285750" marR="0" lvl="0" indent="-285750">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Ø"/>
            </a:pPr>
            <a:r>
              <a:rPr lang="en-US" sz="1800" dirty="0">
                <a:solidFill>
                  <a:prstClr val="black"/>
                </a:solidFill>
                <a:latin typeface="AvenirNext LT Pro Regular" panose="020B0503020202020204" pitchFamily="34" charset="0"/>
              </a:rPr>
              <a:t>Also, </a:t>
            </a:r>
            <a:r>
              <a:rPr lang="en-US" sz="1800" dirty="0">
                <a:effectLst/>
                <a:latin typeface="Calibri" panose="020F0502020204030204" pitchFamily="34" charset="0"/>
                <a:ea typeface="Times New Roman" panose="02020603050405020304" pitchFamily="18" charset="0"/>
              </a:rPr>
              <a:t>Access Executive Management had a chance to take a brief ride in the new autonomous accessible vehicle that </a:t>
            </a:r>
            <a:r>
              <a:rPr lang="en-US" sz="1800" dirty="0" err="1">
                <a:effectLst/>
                <a:latin typeface="Calibri" panose="020F0502020204030204" pitchFamily="34" charset="0"/>
                <a:ea typeface="Times New Roman" panose="02020603050405020304" pitchFamily="18" charset="0"/>
              </a:rPr>
              <a:t>Lilee</a:t>
            </a:r>
            <a:r>
              <a:rPr lang="en-US" sz="1800" dirty="0">
                <a:effectLst/>
                <a:latin typeface="Calibri" panose="020F0502020204030204" pitchFamily="34" charset="0"/>
                <a:ea typeface="Times New Roman" panose="02020603050405020304" pitchFamily="18" charset="0"/>
              </a:rPr>
              <a:t> Systems is building in San Jose in partnership with Access. Plans are being considered to bring the vehicle to Los Angeles so the community could take part in demos. </a:t>
            </a:r>
          </a:p>
          <a:p>
            <a:pPr marL="0" marR="0" lvl="0" indent="0">
              <a:spcBef>
                <a:spcPts val="0"/>
              </a:spcBef>
              <a:spcAft>
                <a:spcPts val="0"/>
              </a:spcAft>
              <a:buFont typeface="Wingdings" panose="05000000000000000000" pitchFamily="2" charset="2"/>
              <a:buNone/>
            </a:pPr>
            <a:endParaRPr lang="en-US" sz="1800" dirty="0">
              <a:effectLst/>
              <a:latin typeface="Calibri" panose="020F0502020204030204" pitchFamily="34"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a:solidFill>
                  <a:prstClr val="black"/>
                </a:solidFill>
                <a:latin typeface="AvenirNext LT Pro Regular" panose="020B0503020202020204" pitchFamily="34" charset="0"/>
              </a:rPr>
              <a:t>Lastly, </a:t>
            </a:r>
            <a:r>
              <a:rPr lang="en-US" sz="1800" dirty="0">
                <a:solidFill>
                  <a:prstClr val="black"/>
                </a:solidFill>
                <a:effectLst/>
                <a:latin typeface="Calibri" panose="020F0502020204030204" pitchFamily="34" charset="0"/>
              </a:rPr>
              <a:t>three</a:t>
            </a:r>
            <a:r>
              <a:rPr lang="en-US" sz="1800" dirty="0">
                <a:effectLst/>
                <a:latin typeface="Calibri" panose="020F0502020204030204" pitchFamily="34" charset="0"/>
                <a:ea typeface="Times New Roman" panose="02020603050405020304" pitchFamily="18" charset="0"/>
              </a:rPr>
              <a:t> new Access stand signs were installed at the Long Beach Convention Center. Pictured is stand sign 2 which is located Ocean Blvd in front of the Terrace Theater, and stand sign 3 which is located on Hart Pl just across E Seaside Way. Stand 1 has been installed and located on Pine Ave. ,but is currently blocked off from taking pictures of the sign due to the preparation for the Long Beach Grand Prix, and the picture and location of stand 1 will be updated on the Access website later this month. </a:t>
            </a:r>
          </a:p>
          <a:p>
            <a:pPr marL="0" marR="0" lvl="0" indent="0">
              <a:spcBef>
                <a:spcPts val="0"/>
              </a:spcBef>
              <a:spcAft>
                <a:spcPts val="0"/>
              </a:spcAft>
              <a:buFont typeface="Wingdings" panose="05000000000000000000" pitchFamily="2" charset="2"/>
              <a:buNone/>
            </a:pP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Font typeface="Wingdings" panose="05000000000000000000" pitchFamily="2" charset="2"/>
              <a:buNone/>
            </a:pPr>
            <a:endParaRPr lang="en-US" sz="1800" dirty="0">
              <a:effectLst/>
              <a:latin typeface="Calibri" panose="020F0502020204030204" pitchFamily="34" charset="0"/>
              <a:ea typeface="Calibri" panose="020F0502020204030204" pitchFamily="34" charset="0"/>
            </a:endParaRPr>
          </a:p>
          <a:p>
            <a:pPr marL="0" indent="0" defTabSz="685800">
              <a:lnSpc>
                <a:spcPts val="2800"/>
              </a:lnSpc>
              <a:spcAft>
                <a:spcPts val="500"/>
              </a:spcAft>
              <a:buClr>
                <a:srgbClr val="F04E4C"/>
              </a:buClr>
              <a:buFont typeface="System Font Regular"/>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with that, I’ll be happy to take questions. </a:t>
            </a:r>
          </a:p>
          <a:p>
            <a:pPr marL="0" marR="0">
              <a:lnSpc>
                <a:spcPct val="20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D265D-2E08-49EF-82A8-2F8A06A065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3140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8EE5A6-75B9-43E2-BE48-161570400778}" type="datetime1">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2C783-385C-6F4C-8B27-98FF5F613D8B}" type="slidenum">
              <a:rPr lang="en-US" smtClean="0"/>
              <a:t>‹#›</a:t>
            </a:fld>
            <a:endParaRPr lang="en-US" dirty="0"/>
          </a:p>
        </p:txBody>
      </p:sp>
    </p:spTree>
    <p:extLst>
      <p:ext uri="{BB962C8B-B14F-4D97-AF65-F5344CB8AC3E}">
        <p14:creationId xmlns:p14="http://schemas.microsoft.com/office/powerpoint/2010/main" val="2552838619"/>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A5984D-619B-4952-966A-EC5E9B108547}" type="datetime1">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2C783-385C-6F4C-8B27-98FF5F613D8B}" type="slidenum">
              <a:rPr lang="en-US" smtClean="0"/>
              <a:t>‹#›</a:t>
            </a:fld>
            <a:endParaRPr lang="en-US" dirty="0"/>
          </a:p>
        </p:txBody>
      </p:sp>
    </p:spTree>
    <p:extLst>
      <p:ext uri="{BB962C8B-B14F-4D97-AF65-F5344CB8AC3E}">
        <p14:creationId xmlns:p14="http://schemas.microsoft.com/office/powerpoint/2010/main" val="299713162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4AEB0-C183-44FE-AEA2-29B055AEECFB}" type="datetime1">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2C783-385C-6F4C-8B27-98FF5F613D8B}" type="slidenum">
              <a:rPr lang="en-US" smtClean="0"/>
              <a:t>‹#›</a:t>
            </a:fld>
            <a:endParaRPr lang="en-US" dirty="0"/>
          </a:p>
        </p:txBody>
      </p:sp>
    </p:spTree>
    <p:extLst>
      <p:ext uri="{BB962C8B-B14F-4D97-AF65-F5344CB8AC3E}">
        <p14:creationId xmlns:p14="http://schemas.microsoft.com/office/powerpoint/2010/main" val="2648667019"/>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DD9ED6-9D22-C944-8C26-10705BACC649}" type="datetimeFigureOut">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9D5467-AB48-4F4F-8131-8AA953A75A72}" type="slidenum">
              <a:rPr lang="en-US" smtClean="0"/>
              <a:t>‹#›</a:t>
            </a:fld>
            <a:endParaRPr lang="en-US" dirty="0"/>
          </a:p>
        </p:txBody>
      </p:sp>
    </p:spTree>
    <p:extLst>
      <p:ext uri="{BB962C8B-B14F-4D97-AF65-F5344CB8AC3E}">
        <p14:creationId xmlns:p14="http://schemas.microsoft.com/office/powerpoint/2010/main" val="98910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DD9ED6-9D22-C944-8C26-10705BACC649}" type="datetimeFigureOut">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9D5467-AB48-4F4F-8131-8AA953A75A72}" type="slidenum">
              <a:rPr lang="en-US" smtClean="0"/>
              <a:t>‹#›</a:t>
            </a:fld>
            <a:endParaRPr lang="en-US" dirty="0"/>
          </a:p>
        </p:txBody>
      </p:sp>
    </p:spTree>
    <p:extLst>
      <p:ext uri="{BB962C8B-B14F-4D97-AF65-F5344CB8AC3E}">
        <p14:creationId xmlns:p14="http://schemas.microsoft.com/office/powerpoint/2010/main" val="146939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DD9ED6-9D22-C944-8C26-10705BACC649}" type="datetimeFigureOut">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9D5467-AB48-4F4F-8131-8AA953A75A72}" type="slidenum">
              <a:rPr lang="en-US" smtClean="0"/>
              <a:t>‹#›</a:t>
            </a:fld>
            <a:endParaRPr lang="en-US" dirty="0"/>
          </a:p>
        </p:txBody>
      </p:sp>
    </p:spTree>
    <p:extLst>
      <p:ext uri="{BB962C8B-B14F-4D97-AF65-F5344CB8AC3E}">
        <p14:creationId xmlns:p14="http://schemas.microsoft.com/office/powerpoint/2010/main" val="285865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DD9ED6-9D22-C944-8C26-10705BACC649}" type="datetimeFigureOut">
              <a:rPr lang="en-US" smtClean="0"/>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9D5467-AB48-4F4F-8131-8AA953A75A72}" type="slidenum">
              <a:rPr lang="en-US" smtClean="0"/>
              <a:t>‹#›</a:t>
            </a:fld>
            <a:endParaRPr lang="en-US" dirty="0"/>
          </a:p>
        </p:txBody>
      </p:sp>
    </p:spTree>
    <p:extLst>
      <p:ext uri="{BB962C8B-B14F-4D97-AF65-F5344CB8AC3E}">
        <p14:creationId xmlns:p14="http://schemas.microsoft.com/office/powerpoint/2010/main" val="27282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DD9ED6-9D22-C944-8C26-10705BACC649}" type="datetimeFigureOut">
              <a:rPr lang="en-US" smtClean="0"/>
              <a:t>4/6/2023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9D5467-AB48-4F4F-8131-8AA953A75A72}" type="slidenum">
              <a:rPr lang="en-US" smtClean="0"/>
              <a:t>‹#›</a:t>
            </a:fld>
            <a:endParaRPr lang="en-US" dirty="0"/>
          </a:p>
        </p:txBody>
      </p:sp>
    </p:spTree>
    <p:extLst>
      <p:ext uri="{BB962C8B-B14F-4D97-AF65-F5344CB8AC3E}">
        <p14:creationId xmlns:p14="http://schemas.microsoft.com/office/powerpoint/2010/main" val="311780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DD9ED6-9D22-C944-8C26-10705BACC649}" type="datetimeFigureOut">
              <a:rPr lang="en-US" smtClean="0"/>
              <a:t>4/6/2023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9D5467-AB48-4F4F-8131-8AA953A75A72}" type="slidenum">
              <a:rPr lang="en-US" smtClean="0"/>
              <a:t>‹#›</a:t>
            </a:fld>
            <a:endParaRPr lang="en-US" dirty="0"/>
          </a:p>
        </p:txBody>
      </p:sp>
    </p:spTree>
    <p:extLst>
      <p:ext uri="{BB962C8B-B14F-4D97-AF65-F5344CB8AC3E}">
        <p14:creationId xmlns:p14="http://schemas.microsoft.com/office/powerpoint/2010/main" val="5544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D9ED6-9D22-C944-8C26-10705BACC649}" type="datetimeFigureOut">
              <a:rPr lang="en-US" smtClean="0"/>
              <a:t>4/6/2023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9D5467-AB48-4F4F-8131-8AA953A75A72}" type="slidenum">
              <a:rPr lang="en-US" smtClean="0"/>
              <a:t>‹#›</a:t>
            </a:fld>
            <a:endParaRPr lang="en-US" dirty="0"/>
          </a:p>
        </p:txBody>
      </p:sp>
    </p:spTree>
    <p:extLst>
      <p:ext uri="{BB962C8B-B14F-4D97-AF65-F5344CB8AC3E}">
        <p14:creationId xmlns:p14="http://schemas.microsoft.com/office/powerpoint/2010/main" val="253350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DD9ED6-9D22-C944-8C26-10705BACC649}" type="datetimeFigureOut">
              <a:rPr lang="en-US" smtClean="0"/>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9D5467-AB48-4F4F-8131-8AA953A75A72}" type="slidenum">
              <a:rPr lang="en-US" smtClean="0"/>
              <a:t>‹#›</a:t>
            </a:fld>
            <a:endParaRPr lang="en-US" dirty="0"/>
          </a:p>
        </p:txBody>
      </p:sp>
    </p:spTree>
    <p:extLst>
      <p:ext uri="{BB962C8B-B14F-4D97-AF65-F5344CB8AC3E}">
        <p14:creationId xmlns:p14="http://schemas.microsoft.com/office/powerpoint/2010/main" val="292891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B2933E-CD8A-4064-AC85-CE79544827F8}" type="datetime1">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2C783-385C-6F4C-8B27-98FF5F613D8B}" type="slidenum">
              <a:rPr lang="en-US" smtClean="0"/>
              <a:t>‹#›</a:t>
            </a:fld>
            <a:endParaRPr lang="en-US" dirty="0"/>
          </a:p>
        </p:txBody>
      </p:sp>
    </p:spTree>
    <p:extLst>
      <p:ext uri="{BB962C8B-B14F-4D97-AF65-F5344CB8AC3E}">
        <p14:creationId xmlns:p14="http://schemas.microsoft.com/office/powerpoint/2010/main" val="1242080258"/>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DD9ED6-9D22-C944-8C26-10705BACC649}" type="datetimeFigureOut">
              <a:rPr lang="en-US" smtClean="0"/>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9D5467-AB48-4F4F-8131-8AA953A75A72}" type="slidenum">
              <a:rPr lang="en-US" smtClean="0"/>
              <a:t>‹#›</a:t>
            </a:fld>
            <a:endParaRPr lang="en-US" dirty="0"/>
          </a:p>
        </p:txBody>
      </p:sp>
    </p:spTree>
    <p:extLst>
      <p:ext uri="{BB962C8B-B14F-4D97-AF65-F5344CB8AC3E}">
        <p14:creationId xmlns:p14="http://schemas.microsoft.com/office/powerpoint/2010/main" val="127527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DD9ED6-9D22-C944-8C26-10705BACC649}" type="datetimeFigureOut">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9D5467-AB48-4F4F-8131-8AA953A75A72}" type="slidenum">
              <a:rPr lang="en-US" smtClean="0"/>
              <a:t>‹#›</a:t>
            </a:fld>
            <a:endParaRPr lang="en-US" dirty="0"/>
          </a:p>
        </p:txBody>
      </p:sp>
    </p:spTree>
    <p:extLst>
      <p:ext uri="{BB962C8B-B14F-4D97-AF65-F5344CB8AC3E}">
        <p14:creationId xmlns:p14="http://schemas.microsoft.com/office/powerpoint/2010/main" val="365575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DD9ED6-9D22-C944-8C26-10705BACC649}" type="datetimeFigureOut">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9D5467-AB48-4F4F-8131-8AA953A75A72}" type="slidenum">
              <a:rPr lang="en-US" smtClean="0"/>
              <a:t>‹#›</a:t>
            </a:fld>
            <a:endParaRPr lang="en-US" dirty="0"/>
          </a:p>
        </p:txBody>
      </p:sp>
    </p:spTree>
    <p:extLst>
      <p:ext uri="{BB962C8B-B14F-4D97-AF65-F5344CB8AC3E}">
        <p14:creationId xmlns:p14="http://schemas.microsoft.com/office/powerpoint/2010/main" val="324260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503353-3C9E-4582-8556-5D077EA40D8E}" type="datetime1">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2C783-385C-6F4C-8B27-98FF5F613D8B}" type="slidenum">
              <a:rPr lang="en-US" smtClean="0"/>
              <a:t>‹#›</a:t>
            </a:fld>
            <a:endParaRPr lang="en-US" dirty="0"/>
          </a:p>
        </p:txBody>
      </p:sp>
    </p:spTree>
    <p:extLst>
      <p:ext uri="{BB962C8B-B14F-4D97-AF65-F5344CB8AC3E}">
        <p14:creationId xmlns:p14="http://schemas.microsoft.com/office/powerpoint/2010/main" val="3574946751"/>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163C08-0529-460D-A71D-7D4FB01A78FF}" type="datetime1">
              <a:rPr lang="en-US" smtClean="0"/>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F2C783-385C-6F4C-8B27-98FF5F613D8B}" type="slidenum">
              <a:rPr lang="en-US" smtClean="0"/>
              <a:t>‹#›</a:t>
            </a:fld>
            <a:endParaRPr lang="en-US" dirty="0"/>
          </a:p>
        </p:txBody>
      </p:sp>
    </p:spTree>
    <p:extLst>
      <p:ext uri="{BB962C8B-B14F-4D97-AF65-F5344CB8AC3E}">
        <p14:creationId xmlns:p14="http://schemas.microsoft.com/office/powerpoint/2010/main" val="934396302"/>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2F801B-918A-48AC-A454-93E3DBB364D3}" type="datetime1">
              <a:rPr lang="en-US" smtClean="0"/>
              <a:t>4/6/2023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F2C783-385C-6F4C-8B27-98FF5F613D8B}" type="slidenum">
              <a:rPr lang="en-US" smtClean="0"/>
              <a:t>‹#›</a:t>
            </a:fld>
            <a:endParaRPr lang="en-US" dirty="0"/>
          </a:p>
        </p:txBody>
      </p:sp>
    </p:spTree>
    <p:extLst>
      <p:ext uri="{BB962C8B-B14F-4D97-AF65-F5344CB8AC3E}">
        <p14:creationId xmlns:p14="http://schemas.microsoft.com/office/powerpoint/2010/main" val="3168880880"/>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5D85EA-CA0F-4FBF-8C6C-A2BF716F0151}" type="datetime1">
              <a:rPr lang="en-US" smtClean="0"/>
              <a:t>4/6/2023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F2C783-385C-6F4C-8B27-98FF5F613D8B}" type="slidenum">
              <a:rPr lang="en-US" smtClean="0"/>
              <a:t>‹#›</a:t>
            </a:fld>
            <a:endParaRPr lang="en-US" dirty="0"/>
          </a:p>
        </p:txBody>
      </p:sp>
    </p:spTree>
    <p:extLst>
      <p:ext uri="{BB962C8B-B14F-4D97-AF65-F5344CB8AC3E}">
        <p14:creationId xmlns:p14="http://schemas.microsoft.com/office/powerpoint/2010/main" val="74803753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B9E75-7FF3-4FC8-A746-91D02622D3E0}" type="datetime1">
              <a:rPr lang="en-US" smtClean="0"/>
              <a:t>4/6/2023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F2C783-385C-6F4C-8B27-98FF5F613D8B}" type="slidenum">
              <a:rPr lang="en-US" smtClean="0"/>
              <a:t>‹#›</a:t>
            </a:fld>
            <a:endParaRPr lang="en-US" dirty="0"/>
          </a:p>
        </p:txBody>
      </p:sp>
    </p:spTree>
    <p:extLst>
      <p:ext uri="{BB962C8B-B14F-4D97-AF65-F5344CB8AC3E}">
        <p14:creationId xmlns:p14="http://schemas.microsoft.com/office/powerpoint/2010/main" val="2339652019"/>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00DAA-9073-41F8-AC23-90C288CE6E4B}" type="datetime1">
              <a:rPr lang="en-US" smtClean="0"/>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F2C783-385C-6F4C-8B27-98FF5F613D8B}" type="slidenum">
              <a:rPr lang="en-US" smtClean="0"/>
              <a:t>‹#›</a:t>
            </a:fld>
            <a:endParaRPr lang="en-US" dirty="0"/>
          </a:p>
        </p:txBody>
      </p:sp>
    </p:spTree>
    <p:extLst>
      <p:ext uri="{BB962C8B-B14F-4D97-AF65-F5344CB8AC3E}">
        <p14:creationId xmlns:p14="http://schemas.microsoft.com/office/powerpoint/2010/main" val="1975046036"/>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C3C6F4-119E-4662-9E98-353BCF10A79A}" type="datetime1">
              <a:rPr lang="en-US" smtClean="0"/>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F2C783-385C-6F4C-8B27-98FF5F613D8B}" type="slidenum">
              <a:rPr lang="en-US" smtClean="0"/>
              <a:t>‹#›</a:t>
            </a:fld>
            <a:endParaRPr lang="en-US" dirty="0"/>
          </a:p>
        </p:txBody>
      </p:sp>
    </p:spTree>
    <p:extLst>
      <p:ext uri="{BB962C8B-B14F-4D97-AF65-F5344CB8AC3E}">
        <p14:creationId xmlns:p14="http://schemas.microsoft.com/office/powerpoint/2010/main" val="224151044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8E829-DFC4-4A66-8010-B1171CEBB61A}" type="datetime1">
              <a:rPr lang="en-US" smtClean="0"/>
              <a:t>4/6/2023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2C783-385C-6F4C-8B27-98FF5F613D8B}" type="slidenum">
              <a:rPr lang="en-US" smtClean="0"/>
              <a:t>‹#›</a:t>
            </a:fld>
            <a:endParaRPr lang="en-US" dirty="0"/>
          </a:p>
        </p:txBody>
      </p:sp>
    </p:spTree>
    <p:extLst>
      <p:ext uri="{BB962C8B-B14F-4D97-AF65-F5344CB8AC3E}">
        <p14:creationId xmlns:p14="http://schemas.microsoft.com/office/powerpoint/2010/main" val="23770171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pull/>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D9ED6-9D22-C944-8C26-10705BACC649}" type="datetimeFigureOut">
              <a:rPr lang="en-US" smtClean="0"/>
              <a:t>4/6/2023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D5467-AB48-4F4F-8131-8AA953A75A72}" type="slidenum">
              <a:rPr lang="en-US" smtClean="0"/>
              <a:t>‹#›</a:t>
            </a:fld>
            <a:endParaRPr lang="en-US" dirty="0"/>
          </a:p>
        </p:txBody>
      </p:sp>
    </p:spTree>
    <p:extLst>
      <p:ext uri="{BB962C8B-B14F-4D97-AF65-F5344CB8AC3E}">
        <p14:creationId xmlns:p14="http://schemas.microsoft.com/office/powerpoint/2010/main" val="7096586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5FE606-B67C-4256-97DC-B4EC5AF65F8B}"/>
              </a:ext>
            </a:extLst>
          </p:cNvPr>
          <p:cNvSpPr txBox="1"/>
          <p:nvPr/>
        </p:nvSpPr>
        <p:spPr>
          <a:xfrm>
            <a:off x="12550" y="594910"/>
            <a:ext cx="8267383" cy="2677656"/>
          </a:xfrm>
          <a:prstGeom prst="rect">
            <a:avLst/>
          </a:prstGeom>
          <a:noFill/>
        </p:spPr>
        <p:txBody>
          <a:bodyPr wrap="square" rtlCol="0">
            <a:spAutoFit/>
          </a:bodyPr>
          <a:lstStyle/>
          <a:p>
            <a:r>
              <a:rPr lang="en-US" sz="4000" b="1" dirty="0">
                <a:solidFill>
                  <a:schemeClr val="bg1"/>
                </a:solidFill>
                <a:latin typeface="AvenirNext LT Pro Medium" panose="020B0503020202020204" pitchFamily="34" charset="77"/>
              </a:rPr>
              <a:t>Operations Update</a:t>
            </a:r>
          </a:p>
          <a:p>
            <a:endParaRPr lang="en-US" sz="3200" b="1" dirty="0">
              <a:solidFill>
                <a:schemeClr val="bg1"/>
              </a:solidFill>
              <a:latin typeface="AvenirNext LT Pro Medium" panose="020B0503020202020204" pitchFamily="34" charset="77"/>
            </a:endParaRPr>
          </a:p>
          <a:p>
            <a:r>
              <a:rPr lang="en-US" sz="3200" b="1" dirty="0">
                <a:solidFill>
                  <a:schemeClr val="bg1"/>
                </a:solidFill>
                <a:latin typeface="AvenirNext LT Pro Medium" panose="020B0503020202020204" pitchFamily="34" charset="77"/>
              </a:rPr>
              <a:t>Community Advisory Committee</a:t>
            </a:r>
          </a:p>
          <a:p>
            <a:endParaRPr lang="en-US" sz="3200" b="1" dirty="0">
              <a:solidFill>
                <a:schemeClr val="bg1"/>
              </a:solidFill>
              <a:latin typeface="AvenirNext LT Pro Medium" panose="020B0503020202020204" pitchFamily="34" charset="77"/>
            </a:endParaRPr>
          </a:p>
          <a:p>
            <a:r>
              <a:rPr lang="en-US" sz="3200" b="1" dirty="0">
                <a:solidFill>
                  <a:schemeClr val="bg1"/>
                </a:solidFill>
                <a:latin typeface="AvenirNext LT Pro Medium" panose="020B0503020202020204" pitchFamily="34" charset="77"/>
              </a:rPr>
              <a:t>April 11, 2023</a:t>
            </a:r>
          </a:p>
        </p:txBody>
      </p:sp>
    </p:spTree>
    <p:extLst>
      <p:ext uri="{BB962C8B-B14F-4D97-AF65-F5344CB8AC3E}">
        <p14:creationId xmlns:p14="http://schemas.microsoft.com/office/powerpoint/2010/main" val="20822252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544" y="288779"/>
            <a:ext cx="816891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AvenirNext LT Pro Bold" panose="020B0803020202020204" pitchFamily="34" charset="0"/>
                <a:cs typeface="Arial" panose="020B0604020202020204" pitchFamily="34" charset="0"/>
              </a:rPr>
              <a:t>Statistics</a:t>
            </a:r>
            <a:endParaRPr kumimoji="0" lang="en-US" sz="2400" b="1" i="0" u="none" strike="noStrike" kern="1200" cap="none" spc="0" normalizeH="0" baseline="0" noProof="0" dirty="0">
              <a:ln>
                <a:noFill/>
              </a:ln>
              <a:solidFill>
                <a:prstClr val="white"/>
              </a:solidFill>
              <a:effectLst/>
              <a:uLnTx/>
              <a:uFillTx/>
              <a:latin typeface="AvenirNext LT Pro Bold" panose="020B0803020202020204" pitchFamily="34" charset="0"/>
              <a:cs typeface="Arial" panose="020B0604020202020204" pitchFamily="34" charset="0"/>
            </a:endParaRPr>
          </a:p>
        </p:txBody>
      </p:sp>
      <p:sp>
        <p:nvSpPr>
          <p:cNvPr id="2" name="AutoShape 4" descr="Image result for where's my r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ontent Placeholder 2"/>
          <p:cNvSpPr txBox="1">
            <a:spLocks/>
          </p:cNvSpPr>
          <p:nvPr/>
        </p:nvSpPr>
        <p:spPr>
          <a:xfrm>
            <a:off x="487544" y="1825625"/>
            <a:ext cx="8495091" cy="4351338"/>
          </a:xfrm>
          <a:prstGeom prst="rect">
            <a:avLst/>
          </a:prstGeom>
        </p:spPr>
        <p:txBody>
          <a:bodyPr>
            <a:normAutofit/>
          </a:bodyPr>
          <a:lstStyle>
            <a:lvl1pPr marL="228588" indent="-228588" algn="l" defTabSz="914355" rtl="0" eaLnBrk="1" latinLnBrk="0" hangingPunct="1">
              <a:lnSpc>
                <a:spcPct val="90000"/>
              </a:lnSpc>
              <a:spcBef>
                <a:spcPts val="1000"/>
              </a:spcBef>
              <a:buClr>
                <a:srgbClr val="83D2E3"/>
              </a:buClr>
              <a:buFont typeface="Calibri" panose="020F0502020204030204" pitchFamily="34" charset="0"/>
              <a:buChar char="˃"/>
              <a:defRPr sz="24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Clr>
                <a:srgbClr val="83D2E3"/>
              </a:buClr>
              <a:buFont typeface="Courier New" panose="02070309020205020404" pitchFamily="49" charset="0"/>
              <a:buChar char="o"/>
              <a:defRPr sz="20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Clr>
                <a:srgbClr val="83D2E3"/>
              </a:buClr>
              <a:buFont typeface="Arial" panose="020B0604020202020204" pitchFamily="34" charset="0"/>
              <a:buChar char="•"/>
              <a:defRPr sz="18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588" marR="0" lvl="0" indent="-228588"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588" marR="0" lvl="0" indent="-228588" algn="l" defTabSz="914355" rtl="0" eaLnBrk="1" fontAlgn="auto" latinLnBrk="0" hangingPunct="1">
              <a:lnSpc>
                <a:spcPct val="90000"/>
              </a:lnSpc>
              <a:spcBef>
                <a:spcPts val="1000"/>
              </a:spcBef>
              <a:spcAft>
                <a:spcPts val="0"/>
              </a:spcAft>
              <a:buClr>
                <a:srgbClr val="83D2E3"/>
              </a:buClr>
              <a:buSzTx/>
              <a:buFont typeface="Calibri" panose="020F050202020403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8" name="TextBox 3"/>
          <p:cNvSpPr txBox="1"/>
          <p:nvPr/>
        </p:nvSpPr>
        <p:spPr>
          <a:xfrm>
            <a:off x="155575" y="2614410"/>
            <a:ext cx="8664030"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venirNext LT Pro Regular" panose="020B0503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venirNext LT Pro Regular" panose="020B0503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666750" y="6150933"/>
            <a:ext cx="1460710" cy="459417"/>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931477414"/>
              </p:ext>
            </p:extLst>
          </p:nvPr>
        </p:nvGraphicFramePr>
        <p:xfrm>
          <a:off x="487544" y="1122542"/>
          <a:ext cx="8168913" cy="2922776"/>
        </p:xfrm>
        <a:graphic>
          <a:graphicData uri="http://schemas.openxmlformats.org/drawingml/2006/table">
            <a:tbl>
              <a:tblPr firstRow="1" bandRow="1">
                <a:tableStyleId>{9D7B26C5-4107-4FEC-AEDC-1716B250A1EF}</a:tableStyleId>
              </a:tblPr>
              <a:tblGrid>
                <a:gridCol w="3183119">
                  <a:extLst>
                    <a:ext uri="{9D8B030D-6E8A-4147-A177-3AD203B41FA5}">
                      <a16:colId xmlns:a16="http://schemas.microsoft.com/office/drawing/2014/main" val="3649296841"/>
                    </a:ext>
                  </a:extLst>
                </a:gridCol>
                <a:gridCol w="1828800">
                  <a:extLst>
                    <a:ext uri="{9D8B030D-6E8A-4147-A177-3AD203B41FA5}">
                      <a16:colId xmlns:a16="http://schemas.microsoft.com/office/drawing/2014/main" val="2973402937"/>
                    </a:ext>
                  </a:extLst>
                </a:gridCol>
                <a:gridCol w="1913708">
                  <a:extLst>
                    <a:ext uri="{9D8B030D-6E8A-4147-A177-3AD203B41FA5}">
                      <a16:colId xmlns:a16="http://schemas.microsoft.com/office/drawing/2014/main" val="4221377739"/>
                    </a:ext>
                  </a:extLst>
                </a:gridCol>
                <a:gridCol w="1243286">
                  <a:extLst>
                    <a:ext uri="{9D8B030D-6E8A-4147-A177-3AD203B41FA5}">
                      <a16:colId xmlns:a16="http://schemas.microsoft.com/office/drawing/2014/main" val="716740804"/>
                    </a:ext>
                  </a:extLst>
                </a:gridCol>
              </a:tblGrid>
              <a:tr h="465266">
                <a:tc>
                  <a:txBody>
                    <a:bodyPr/>
                    <a:lstStyle/>
                    <a:p>
                      <a:pPr algn="l" fontAlgn="b"/>
                      <a:endParaRPr lang="en-US" sz="1800" b="0" i="0" u="none" strike="noStrike" dirty="0">
                        <a:solidFill>
                          <a:srgbClr val="000000"/>
                        </a:solidFill>
                        <a:effectLst/>
                        <a:latin typeface="AvenirNext LT Pro Regular" panose="020B0503020202020204" pitchFamily="34" charset="0"/>
                      </a:endParaRPr>
                    </a:p>
                    <a:p>
                      <a:pPr algn="l" fontAlgn="b"/>
                      <a:r>
                        <a:rPr lang="en-US" sz="1800" b="0" i="0" u="none" strike="noStrike" dirty="0">
                          <a:solidFill>
                            <a:srgbClr val="000000"/>
                          </a:solidFill>
                          <a:effectLst/>
                          <a:latin typeface="AvenirNext LT Pro Regular" panose="020B0503020202020204" pitchFamily="34" charset="0"/>
                        </a:rPr>
                        <a:t> </a:t>
                      </a:r>
                    </a:p>
                  </a:txBody>
                  <a:tcPr marL="4763" marR="4763" marT="4763" marB="0" anchor="b"/>
                </a:tc>
                <a:tc>
                  <a:txBody>
                    <a:bodyPr/>
                    <a:lstStyle/>
                    <a:p>
                      <a:pPr algn="ctr" fontAlgn="b"/>
                      <a:r>
                        <a:rPr lang="en-US" sz="1800" b="1" i="0" u="none" strike="noStrike" dirty="0">
                          <a:solidFill>
                            <a:schemeClr val="tx1"/>
                          </a:solidFill>
                          <a:effectLst/>
                          <a:latin typeface="AvenirNext LT Pro Regular" panose="020B0503020202020204" pitchFamily="34" charset="0"/>
                        </a:rPr>
                        <a:t>February </a:t>
                      </a:r>
                      <a:r>
                        <a:rPr lang="en-US" sz="1800" b="1" i="0" u="none" strike="noStrike" baseline="0" dirty="0">
                          <a:solidFill>
                            <a:schemeClr val="tx1"/>
                          </a:solidFill>
                          <a:effectLst/>
                          <a:latin typeface="AvenirNext LT Pro Regular" panose="020B0503020202020204" pitchFamily="34" charset="0"/>
                        </a:rPr>
                        <a:t>2022</a:t>
                      </a:r>
                      <a:endParaRPr lang="en-US" sz="1800" b="0" i="0" u="none" strike="noStrike" dirty="0">
                        <a:solidFill>
                          <a:srgbClr val="000000"/>
                        </a:solidFill>
                        <a:effectLst/>
                        <a:latin typeface="AvenirNext LT Pro Regular" panose="020B0503020202020204" pitchFamily="34" charset="0"/>
                      </a:endParaRPr>
                    </a:p>
                  </a:txBody>
                  <a:tcPr marL="4763" marR="4763" marT="4763" marB="0" anchor="b"/>
                </a:tc>
                <a:tc>
                  <a:txBody>
                    <a:bodyPr/>
                    <a:lstStyle/>
                    <a:p>
                      <a:pPr algn="ctr" fontAlgn="b"/>
                      <a:r>
                        <a:rPr lang="en-US" sz="1800" u="none" strike="noStrike" dirty="0">
                          <a:effectLst/>
                          <a:latin typeface="AvenirNext LT Pro Regular" panose="020B0503020202020204" pitchFamily="34" charset="0"/>
                        </a:rPr>
                        <a:t>February 2023</a:t>
                      </a:r>
                      <a:endParaRPr lang="en-US" sz="1800" b="0" i="0" u="none" strike="noStrike" dirty="0">
                        <a:solidFill>
                          <a:srgbClr val="000000"/>
                        </a:solidFill>
                        <a:effectLst/>
                        <a:latin typeface="AvenirNext LT Pro Regular" panose="020B0503020202020204" pitchFamily="34" charset="0"/>
                      </a:endParaRPr>
                    </a:p>
                  </a:txBody>
                  <a:tcPr marL="4763" marR="4763" marT="4763" marB="0" anchor="b"/>
                </a:tc>
                <a:tc>
                  <a:txBody>
                    <a:bodyPr/>
                    <a:lstStyle/>
                    <a:p>
                      <a:pPr algn="ctr" fontAlgn="b"/>
                      <a:r>
                        <a:rPr lang="en-US" sz="1800" b="0" i="0" u="none" strike="noStrike" dirty="0">
                          <a:solidFill>
                            <a:srgbClr val="000000"/>
                          </a:solidFill>
                          <a:effectLst/>
                          <a:latin typeface="AvenirNext LT Pro Regular" panose="020B0503020202020204" pitchFamily="34" charset="0"/>
                        </a:rPr>
                        <a:t>% Change</a:t>
                      </a:r>
                    </a:p>
                  </a:txBody>
                  <a:tcPr marL="4763" marR="4763" marT="4763" marB="0" anchor="b"/>
                </a:tc>
                <a:extLst>
                  <a:ext uri="{0D108BD9-81ED-4DB2-BD59-A6C34878D82A}">
                    <a16:rowId xmlns:a16="http://schemas.microsoft.com/office/drawing/2014/main" val="2586876740"/>
                  </a:ext>
                </a:extLst>
              </a:tr>
              <a:tr h="465266">
                <a:tc>
                  <a:txBody>
                    <a:bodyPr/>
                    <a:lstStyle/>
                    <a:p>
                      <a:pPr algn="l" fontAlgn="b"/>
                      <a:r>
                        <a:rPr lang="en-US" sz="1800" u="none" strike="noStrike" dirty="0">
                          <a:effectLst/>
                          <a:latin typeface="AvenirNext LT Pro Regular" panose="020B0503020202020204" pitchFamily="34" charset="0"/>
                        </a:rPr>
                        <a:t>Vehicle Trips Completed</a:t>
                      </a:r>
                      <a:endParaRPr lang="en-US" sz="1800" b="0" i="0" u="none" strike="noStrike" dirty="0">
                        <a:solidFill>
                          <a:srgbClr val="000000"/>
                        </a:solidFill>
                        <a:effectLst/>
                        <a:latin typeface="AvenirNext LT Pro Regular" panose="020B0503020202020204" pitchFamily="34" charset="0"/>
                      </a:endParaRPr>
                    </a:p>
                  </a:txBody>
                  <a:tcPr marL="4763" marR="4763" marT="4763" marB="0" anchor="b"/>
                </a:tc>
                <a:tc>
                  <a:txBody>
                    <a:bodyPr/>
                    <a:lstStyle/>
                    <a:p>
                      <a:pPr algn="ctr"/>
                      <a:r>
                        <a:rPr lang="en-US" sz="1800" dirty="0">
                          <a:latin typeface="AvenirNext LT Pro Regular" panose="020B0503020202020204" pitchFamily="34" charset="0"/>
                        </a:rPr>
                        <a:t>175,577</a:t>
                      </a:r>
                    </a:p>
                  </a:txBody>
                  <a:tcPr marL="9525" marR="9525" marT="9525" marB="0" anchor="b"/>
                </a:tc>
                <a:tc>
                  <a:txBody>
                    <a:bodyPr/>
                    <a:lstStyle/>
                    <a:p>
                      <a:pPr algn="ctr"/>
                      <a:r>
                        <a:rPr lang="en-US" sz="1800" dirty="0">
                          <a:latin typeface="AvenirNext LT Pro Regular" panose="020B0503020202020204" pitchFamily="34" charset="0"/>
                        </a:rPr>
                        <a:t>226,878</a:t>
                      </a:r>
                    </a:p>
                  </a:txBody>
                  <a:tcPr marL="9525" marR="9525" marT="9525" marB="0" anchor="b"/>
                </a:tc>
                <a:tc>
                  <a:txBody>
                    <a:bodyPr/>
                    <a:lstStyle/>
                    <a:p>
                      <a:pPr algn="ctr"/>
                      <a:r>
                        <a:rPr lang="en-US" sz="1800" dirty="0">
                          <a:latin typeface="AvenirNext LT Pro Regular" panose="020B0503020202020204" pitchFamily="34" charset="0"/>
                        </a:rPr>
                        <a:t>+29%</a:t>
                      </a:r>
                    </a:p>
                  </a:txBody>
                  <a:tcPr marL="9525" marR="9525" marT="9525" marB="0" anchor="b"/>
                </a:tc>
                <a:extLst>
                  <a:ext uri="{0D108BD9-81ED-4DB2-BD59-A6C34878D82A}">
                    <a16:rowId xmlns:a16="http://schemas.microsoft.com/office/drawing/2014/main" val="3418542400"/>
                  </a:ext>
                </a:extLst>
              </a:tr>
              <a:tr h="465266">
                <a:tc>
                  <a:txBody>
                    <a:bodyPr/>
                    <a:lstStyle/>
                    <a:p>
                      <a:pPr algn="l" fontAlgn="b"/>
                      <a:r>
                        <a:rPr lang="en-US" sz="1800" u="none" strike="noStrike" dirty="0">
                          <a:effectLst/>
                          <a:latin typeface="AvenirNext LT Pro Regular" panose="020B0503020202020204" pitchFamily="34" charset="0"/>
                        </a:rPr>
                        <a:t>Passenger Trips Completed</a:t>
                      </a:r>
                      <a:endParaRPr lang="en-US" sz="1800" b="0" i="0" u="none" strike="noStrike" dirty="0">
                        <a:solidFill>
                          <a:srgbClr val="000000"/>
                        </a:solidFill>
                        <a:effectLst/>
                        <a:latin typeface="AvenirNext LT Pro Regular" panose="020B0503020202020204" pitchFamily="34" charset="0"/>
                      </a:endParaRPr>
                    </a:p>
                  </a:txBody>
                  <a:tcPr marL="4763" marR="4763" marT="4763" marB="0" anchor="b"/>
                </a:tc>
                <a:tc>
                  <a:txBody>
                    <a:bodyPr/>
                    <a:lstStyle/>
                    <a:p>
                      <a:pPr algn="ctr"/>
                      <a:r>
                        <a:rPr lang="en-US" sz="1800" dirty="0">
                          <a:latin typeface="AvenirNext LT Pro Regular" panose="020B0503020202020204" pitchFamily="34" charset="0"/>
                        </a:rPr>
                        <a:t>222,081</a:t>
                      </a:r>
                    </a:p>
                  </a:txBody>
                  <a:tcPr marL="9525" marR="9525" marT="9525" marB="0" anchor="b"/>
                </a:tc>
                <a:tc>
                  <a:txBody>
                    <a:bodyPr/>
                    <a:lstStyle/>
                    <a:p>
                      <a:pPr algn="ctr"/>
                      <a:r>
                        <a:rPr lang="en-US" sz="1800" dirty="0">
                          <a:latin typeface="AvenirNext LT Pro Regular" panose="020B0503020202020204" pitchFamily="34" charset="0"/>
                        </a:rPr>
                        <a:t>280,187</a:t>
                      </a:r>
                    </a:p>
                  </a:txBody>
                  <a:tcPr marL="9525" marR="9525" marT="9525" marB="0" anchor="b"/>
                </a:tc>
                <a:tc>
                  <a:txBody>
                    <a:bodyPr/>
                    <a:lstStyle/>
                    <a:p>
                      <a:pPr algn="ctr"/>
                      <a:r>
                        <a:rPr lang="en-US" sz="1800" dirty="0">
                          <a:latin typeface="AvenirNext LT Pro Regular" panose="020B0503020202020204" pitchFamily="34" charset="0"/>
                        </a:rPr>
                        <a:t>+26%</a:t>
                      </a:r>
                    </a:p>
                  </a:txBody>
                  <a:tcPr marL="9525" marR="9525" marT="9525" marB="0" anchor="b"/>
                </a:tc>
                <a:extLst>
                  <a:ext uri="{0D108BD9-81ED-4DB2-BD59-A6C34878D82A}">
                    <a16:rowId xmlns:a16="http://schemas.microsoft.com/office/drawing/2014/main" val="4045052119"/>
                  </a:ext>
                </a:extLst>
              </a:tr>
              <a:tr h="465266">
                <a:tc>
                  <a:txBody>
                    <a:bodyPr/>
                    <a:lstStyle/>
                    <a:p>
                      <a:pPr algn="l" fontAlgn="b"/>
                      <a:r>
                        <a:rPr lang="en-US" sz="1800" u="none" strike="noStrike" dirty="0">
                          <a:effectLst/>
                          <a:latin typeface="AvenirNext LT Pro Regular" panose="020B0503020202020204" pitchFamily="34" charset="0"/>
                        </a:rPr>
                        <a:t>Reservation Calls Answered</a:t>
                      </a:r>
                      <a:endParaRPr lang="en-US" sz="1800" b="0" i="0" u="none" strike="noStrike" dirty="0">
                        <a:solidFill>
                          <a:srgbClr val="000000"/>
                        </a:solidFill>
                        <a:effectLst/>
                        <a:latin typeface="AvenirNext LT Pro Regular" panose="020B0503020202020204" pitchFamily="34" charset="0"/>
                      </a:endParaRPr>
                    </a:p>
                  </a:txBody>
                  <a:tcPr marL="4763" marR="4763" marT="4763" marB="0" anchor="b"/>
                </a:tc>
                <a:tc>
                  <a:txBody>
                    <a:bodyPr/>
                    <a:lstStyle/>
                    <a:p>
                      <a:pPr algn="ctr"/>
                      <a:r>
                        <a:rPr lang="en-US" sz="1800" dirty="0">
                          <a:latin typeface="AvenirNext LT Pro Regular" panose="020B0503020202020204" pitchFamily="34" charset="0"/>
                        </a:rPr>
                        <a:t>145,046</a:t>
                      </a:r>
                    </a:p>
                  </a:txBody>
                  <a:tcPr marL="9525" marR="9525" marT="9525" marB="0" anchor="b"/>
                </a:tc>
                <a:tc>
                  <a:txBody>
                    <a:bodyPr/>
                    <a:lstStyle/>
                    <a:p>
                      <a:pPr algn="ctr"/>
                      <a:r>
                        <a:rPr lang="en-US" sz="1800" dirty="0">
                          <a:latin typeface="AvenirNext LT Pro Regular" panose="020B0503020202020204" pitchFamily="34" charset="0"/>
                        </a:rPr>
                        <a:t>178,155</a:t>
                      </a:r>
                    </a:p>
                  </a:txBody>
                  <a:tcPr marL="9525" marR="9525" marT="9525" marB="0" anchor="b"/>
                </a:tc>
                <a:tc>
                  <a:txBody>
                    <a:bodyPr/>
                    <a:lstStyle/>
                    <a:p>
                      <a:pPr algn="ctr"/>
                      <a:r>
                        <a:rPr lang="en-US" sz="1800" dirty="0">
                          <a:latin typeface="AvenirNext LT Pro Regular" panose="020B0503020202020204" pitchFamily="34" charset="0"/>
                        </a:rPr>
                        <a:t>+23%</a:t>
                      </a:r>
                    </a:p>
                  </a:txBody>
                  <a:tcPr marL="9525" marR="9525" marT="9525" marB="0" anchor="b"/>
                </a:tc>
                <a:extLst>
                  <a:ext uri="{0D108BD9-81ED-4DB2-BD59-A6C34878D82A}">
                    <a16:rowId xmlns:a16="http://schemas.microsoft.com/office/drawing/2014/main" val="2038729118"/>
                  </a:ext>
                </a:extLst>
              </a:tr>
              <a:tr h="465266">
                <a:tc>
                  <a:txBody>
                    <a:bodyPr/>
                    <a:lstStyle/>
                    <a:p>
                      <a:pPr algn="l" fontAlgn="b"/>
                      <a:r>
                        <a:rPr lang="en-US" sz="1800" u="none" strike="noStrike" dirty="0">
                          <a:effectLst/>
                          <a:latin typeface="AvenirNext LT Pro Regular" panose="020B0503020202020204" pitchFamily="34" charset="0"/>
                        </a:rPr>
                        <a:t>ETA Calls Answered</a:t>
                      </a:r>
                      <a:endParaRPr lang="en-US" sz="1800" b="0" i="0" u="none" strike="noStrike" dirty="0">
                        <a:solidFill>
                          <a:srgbClr val="000000"/>
                        </a:solidFill>
                        <a:effectLst/>
                        <a:latin typeface="AvenirNext LT Pro Regular" panose="020B0503020202020204" pitchFamily="34" charset="0"/>
                      </a:endParaRPr>
                    </a:p>
                  </a:txBody>
                  <a:tcPr marL="4763" marR="4763" marT="4763" marB="0" anchor="b"/>
                </a:tc>
                <a:tc>
                  <a:txBody>
                    <a:bodyPr/>
                    <a:lstStyle/>
                    <a:p>
                      <a:pPr algn="ctr"/>
                      <a:r>
                        <a:rPr lang="en-US" sz="1800" dirty="0">
                          <a:latin typeface="AvenirNext LT Pro Regular" panose="020B0503020202020204" pitchFamily="34" charset="0"/>
                        </a:rPr>
                        <a:t>36,781</a:t>
                      </a:r>
                    </a:p>
                  </a:txBody>
                  <a:tcPr marL="9525" marR="9525" marT="9525" marB="0" anchor="b"/>
                </a:tc>
                <a:tc>
                  <a:txBody>
                    <a:bodyPr/>
                    <a:lstStyle/>
                    <a:p>
                      <a:pPr algn="ctr"/>
                      <a:r>
                        <a:rPr lang="en-US" sz="1800" dirty="0">
                          <a:latin typeface="AvenirNext LT Pro Regular" panose="020B0503020202020204" pitchFamily="34" charset="0"/>
                        </a:rPr>
                        <a:t>42,726</a:t>
                      </a:r>
                    </a:p>
                  </a:txBody>
                  <a:tcPr marL="9525" marR="9525" marT="9525" marB="0" anchor="b"/>
                </a:tc>
                <a:tc>
                  <a:txBody>
                    <a:bodyPr/>
                    <a:lstStyle/>
                    <a:p>
                      <a:pPr algn="ctr"/>
                      <a:r>
                        <a:rPr lang="en-US" sz="1800" dirty="0">
                          <a:latin typeface="AvenirNext LT Pro Regular" panose="020B0503020202020204" pitchFamily="34" charset="0"/>
                        </a:rPr>
                        <a:t>+16%</a:t>
                      </a:r>
                    </a:p>
                  </a:txBody>
                  <a:tcPr marL="9525" marR="9525" marT="9525" marB="0" anchor="b"/>
                </a:tc>
                <a:extLst>
                  <a:ext uri="{0D108BD9-81ED-4DB2-BD59-A6C34878D82A}">
                    <a16:rowId xmlns:a16="http://schemas.microsoft.com/office/drawing/2014/main" val="847437109"/>
                  </a:ext>
                </a:extLst>
              </a:tr>
              <a:tr h="508309">
                <a:tc>
                  <a:txBody>
                    <a:bodyPr/>
                    <a:lstStyle/>
                    <a:p>
                      <a:pPr algn="l" fontAlgn="b"/>
                      <a:r>
                        <a:rPr lang="en-US" sz="1800" u="none" strike="noStrike" dirty="0">
                          <a:effectLst/>
                          <a:latin typeface="AvenirNext LT Pro Regular" panose="020B0503020202020204" pitchFamily="34" charset="0"/>
                        </a:rPr>
                        <a:t>WMR ETAs Requested</a:t>
                      </a:r>
                      <a:endParaRPr lang="en-US" sz="1800" b="0" i="0" u="none" strike="noStrike" dirty="0">
                        <a:solidFill>
                          <a:srgbClr val="000000"/>
                        </a:solidFill>
                        <a:effectLst/>
                        <a:latin typeface="AvenirNext LT Pro Regular" panose="020B0503020202020204" pitchFamily="34" charset="0"/>
                      </a:endParaRPr>
                    </a:p>
                  </a:txBody>
                  <a:tcPr marL="4763" marR="4763" marT="4763" marB="0" anchor="b"/>
                </a:tc>
                <a:tc>
                  <a:txBody>
                    <a:bodyPr/>
                    <a:lstStyle/>
                    <a:p>
                      <a:pPr algn="ctr"/>
                      <a:r>
                        <a:rPr lang="en-US" sz="1800" dirty="0">
                          <a:latin typeface="AvenirNext LT Pro Regular" panose="020B0503020202020204" pitchFamily="34" charset="0"/>
                        </a:rPr>
                        <a:t>224,060</a:t>
                      </a:r>
                    </a:p>
                  </a:txBody>
                  <a:tcPr marL="9525" marR="9525" marT="9525" marB="0" anchor="b"/>
                </a:tc>
                <a:tc>
                  <a:txBody>
                    <a:bodyPr/>
                    <a:lstStyle/>
                    <a:p>
                      <a:pPr algn="ctr"/>
                      <a:r>
                        <a:rPr lang="en-US" sz="1800" dirty="0">
                          <a:latin typeface="AvenirNext LT Pro Regular" panose="020B0503020202020204" pitchFamily="34" charset="0"/>
                        </a:rPr>
                        <a:t>342,100</a:t>
                      </a:r>
                    </a:p>
                  </a:txBody>
                  <a:tcPr marL="9525" marR="9525" marT="9525" marB="0" anchor="b"/>
                </a:tc>
                <a:tc>
                  <a:txBody>
                    <a:bodyPr/>
                    <a:lstStyle/>
                    <a:p>
                      <a:pPr algn="ctr"/>
                      <a:r>
                        <a:rPr lang="en-US" sz="1800" dirty="0">
                          <a:latin typeface="AvenirNext LT Pro Regular" panose="020B0503020202020204" pitchFamily="34" charset="0"/>
                        </a:rPr>
                        <a:t>+53%</a:t>
                      </a:r>
                    </a:p>
                  </a:txBody>
                  <a:tcPr marL="9525" marR="9525" marT="9525" marB="0" anchor="b"/>
                </a:tc>
                <a:extLst>
                  <a:ext uri="{0D108BD9-81ED-4DB2-BD59-A6C34878D82A}">
                    <a16:rowId xmlns:a16="http://schemas.microsoft.com/office/drawing/2014/main" val="3007143829"/>
                  </a:ext>
                </a:extLst>
              </a:tr>
            </a:tbl>
          </a:graphicData>
        </a:graphic>
      </p:graphicFrame>
    </p:spTree>
    <p:extLst>
      <p:ext uri="{BB962C8B-B14F-4D97-AF65-F5344CB8AC3E}">
        <p14:creationId xmlns:p14="http://schemas.microsoft.com/office/powerpoint/2010/main" val="384176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544" y="288779"/>
            <a:ext cx="816891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AvenirNext LT Pro Bold" panose="020B0803020202020204" pitchFamily="34" charset="0"/>
                <a:cs typeface="Arial" panose="020B0604020202020204" pitchFamily="34" charset="0"/>
              </a:rPr>
              <a:t>Performance Report</a:t>
            </a:r>
            <a:r>
              <a:rPr kumimoji="0" lang="en-US" sz="3600" b="1" i="0" u="none" strike="noStrike" kern="1200" cap="none" spc="0" normalizeH="0" noProof="0" dirty="0">
                <a:ln>
                  <a:noFill/>
                </a:ln>
                <a:effectLst/>
                <a:uLnTx/>
                <a:uFillTx/>
                <a:latin typeface="AvenirNext LT Pro Bold" panose="020B0803020202020204" pitchFamily="34" charset="0"/>
                <a:cs typeface="Arial" panose="020B0604020202020204" pitchFamily="34" charset="0"/>
              </a:rPr>
              <a:t> Card</a:t>
            </a:r>
            <a:endParaRPr kumimoji="0" lang="en-US" sz="2400" b="1" i="0" u="none" strike="noStrike" kern="1200" cap="none" spc="0" normalizeH="0" baseline="0" noProof="0" dirty="0">
              <a:ln>
                <a:noFill/>
              </a:ln>
              <a:effectLst/>
              <a:uLnTx/>
              <a:uFillTx/>
              <a:latin typeface="AvenirNext LT Pro Bold" panose="020B0803020202020204" pitchFamily="34" charset="0"/>
              <a:cs typeface="Arial" panose="020B0604020202020204" pitchFamily="34" charset="0"/>
            </a:endParaRPr>
          </a:p>
        </p:txBody>
      </p:sp>
      <p:sp>
        <p:nvSpPr>
          <p:cNvPr id="2" name="AutoShape 4" descr="Image result for where's my r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ontent Placeholder 2"/>
          <p:cNvSpPr txBox="1">
            <a:spLocks/>
          </p:cNvSpPr>
          <p:nvPr/>
        </p:nvSpPr>
        <p:spPr>
          <a:xfrm>
            <a:off x="487544" y="1825625"/>
            <a:ext cx="8495091" cy="4351338"/>
          </a:xfrm>
          <a:prstGeom prst="rect">
            <a:avLst/>
          </a:prstGeom>
        </p:spPr>
        <p:txBody>
          <a:bodyPr>
            <a:normAutofit/>
          </a:bodyPr>
          <a:lstStyle>
            <a:lvl1pPr marL="228588" indent="-228588" algn="l" defTabSz="914355" rtl="0" eaLnBrk="1" latinLnBrk="0" hangingPunct="1">
              <a:lnSpc>
                <a:spcPct val="90000"/>
              </a:lnSpc>
              <a:spcBef>
                <a:spcPts val="1000"/>
              </a:spcBef>
              <a:buClr>
                <a:srgbClr val="83D2E3"/>
              </a:buClr>
              <a:buFont typeface="Calibri" panose="020F0502020204030204" pitchFamily="34" charset="0"/>
              <a:buChar char="˃"/>
              <a:defRPr sz="24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Clr>
                <a:srgbClr val="83D2E3"/>
              </a:buClr>
              <a:buFont typeface="Courier New" panose="02070309020205020404" pitchFamily="49" charset="0"/>
              <a:buChar char="o"/>
              <a:defRPr sz="20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Clr>
                <a:srgbClr val="83D2E3"/>
              </a:buClr>
              <a:buFont typeface="Arial" panose="020B0604020202020204" pitchFamily="34" charset="0"/>
              <a:buChar char="•"/>
              <a:defRPr sz="18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588" marR="0" lvl="0" indent="-228588"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588" marR="0" lvl="0" indent="-228588" algn="l" defTabSz="914355" rtl="0" eaLnBrk="1" fontAlgn="auto" latinLnBrk="0" hangingPunct="1">
              <a:lnSpc>
                <a:spcPct val="90000"/>
              </a:lnSpc>
              <a:spcBef>
                <a:spcPts val="1000"/>
              </a:spcBef>
              <a:spcAft>
                <a:spcPts val="0"/>
              </a:spcAft>
              <a:buClr>
                <a:srgbClr val="83D2E3"/>
              </a:buClr>
              <a:buSzTx/>
              <a:buFont typeface="Calibri" panose="020F050202020403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8" name="TextBox 3"/>
          <p:cNvSpPr txBox="1"/>
          <p:nvPr/>
        </p:nvSpPr>
        <p:spPr>
          <a:xfrm>
            <a:off x="155575" y="2614410"/>
            <a:ext cx="8664030"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venirNext LT Pro Regular" panose="020B0503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venirNext LT Pro Regular" panose="020B0503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666750" y="6150933"/>
            <a:ext cx="1460710" cy="459417"/>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819678270"/>
              </p:ext>
            </p:extLst>
          </p:nvPr>
        </p:nvGraphicFramePr>
        <p:xfrm>
          <a:off x="369524" y="935110"/>
          <a:ext cx="8404952" cy="4620573"/>
        </p:xfrm>
        <a:graphic>
          <a:graphicData uri="http://schemas.openxmlformats.org/drawingml/2006/table">
            <a:tbl>
              <a:tblPr firstRow="1" bandRow="1">
                <a:tableStyleId>{9D7B26C5-4107-4FEC-AEDC-1716B250A1EF}</a:tableStyleId>
              </a:tblPr>
              <a:tblGrid>
                <a:gridCol w="4188189">
                  <a:extLst>
                    <a:ext uri="{9D8B030D-6E8A-4147-A177-3AD203B41FA5}">
                      <a16:colId xmlns:a16="http://schemas.microsoft.com/office/drawing/2014/main" val="64290142"/>
                    </a:ext>
                  </a:extLst>
                </a:gridCol>
                <a:gridCol w="1479631">
                  <a:extLst>
                    <a:ext uri="{9D8B030D-6E8A-4147-A177-3AD203B41FA5}">
                      <a16:colId xmlns:a16="http://schemas.microsoft.com/office/drawing/2014/main" val="995110428"/>
                    </a:ext>
                  </a:extLst>
                </a:gridCol>
                <a:gridCol w="1368566">
                  <a:extLst>
                    <a:ext uri="{9D8B030D-6E8A-4147-A177-3AD203B41FA5}">
                      <a16:colId xmlns:a16="http://schemas.microsoft.com/office/drawing/2014/main" val="1906228907"/>
                    </a:ext>
                  </a:extLst>
                </a:gridCol>
                <a:gridCol w="1368566">
                  <a:extLst>
                    <a:ext uri="{9D8B030D-6E8A-4147-A177-3AD203B41FA5}">
                      <a16:colId xmlns:a16="http://schemas.microsoft.com/office/drawing/2014/main" val="1118561587"/>
                    </a:ext>
                  </a:extLst>
                </a:gridCol>
              </a:tblGrid>
              <a:tr h="295210">
                <a:tc>
                  <a:txBody>
                    <a:bodyPr/>
                    <a:lstStyle/>
                    <a:p>
                      <a:pPr algn="ctr" fontAlgn="b"/>
                      <a:r>
                        <a:rPr lang="en-US" sz="1800" u="none" strike="noStrike" dirty="0">
                          <a:effectLst/>
                          <a:latin typeface="AvenirNext LT Pro Regular" panose="020B0503020202020204" pitchFamily="34" charset="0"/>
                        </a:rPr>
                        <a:t>Key Performance Indicator</a:t>
                      </a:r>
                      <a:endParaRPr lang="en-US" sz="1800" b="0" i="0" u="none" strike="noStrike" dirty="0">
                        <a:solidFill>
                          <a:srgbClr val="000000"/>
                        </a:solidFill>
                        <a:effectLst/>
                        <a:latin typeface="AvenirNext LT Pro Regular" panose="020B0503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AvenirNext LT Pro Regular" panose="020B0503020202020204" pitchFamily="34" charset="0"/>
                        </a:rPr>
                        <a:t>Standard</a:t>
                      </a:r>
                      <a:endParaRPr lang="en-US" sz="1800" b="0" i="0" u="none" strike="noStrike" dirty="0">
                        <a:solidFill>
                          <a:srgbClr val="000000"/>
                        </a:solidFill>
                        <a:effectLst/>
                        <a:latin typeface="AvenirNext LT Pro Regular" panose="020B0503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AvenirNext LT Pro Regular" panose="020B0503020202020204" pitchFamily="34" charset="0"/>
                        </a:rPr>
                        <a:t>February 2023</a:t>
                      </a:r>
                      <a:endParaRPr lang="en-US" sz="1800" b="0" i="0" u="none" strike="noStrike" dirty="0">
                        <a:solidFill>
                          <a:srgbClr val="000000"/>
                        </a:solidFill>
                        <a:effectLst/>
                        <a:latin typeface="AvenirNext LT Pro Regular" panose="020B0503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AvenirNext LT Pro Regular" panose="020B0503020202020204" pitchFamily="34" charset="0"/>
                        </a:rPr>
                        <a:t>FY23 through February  2023</a:t>
                      </a:r>
                      <a:endParaRPr lang="en-US" sz="1600" b="0" i="0" u="none" strike="noStrike" dirty="0">
                        <a:solidFill>
                          <a:srgbClr val="000000"/>
                        </a:solidFill>
                        <a:effectLst/>
                        <a:latin typeface="AvenirNext LT Pro Regular" panose="020B0503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2560010"/>
                  </a:ext>
                </a:extLst>
              </a:tr>
              <a:tr h="315225">
                <a:tc>
                  <a:txBody>
                    <a:bodyPr/>
                    <a:lstStyle/>
                    <a:p>
                      <a:pPr algn="l" fontAlgn="b"/>
                      <a:r>
                        <a:rPr lang="en-US" sz="1800" b="1" u="none" strike="noStrike" dirty="0">
                          <a:effectLst/>
                          <a:latin typeface="AvenirNext LT Pro Regular" panose="020B0503020202020204" pitchFamily="34" charset="0"/>
                        </a:rPr>
                        <a:t>On Time Performance </a:t>
                      </a:r>
                      <a:endParaRPr lang="en-US" sz="1800" b="1" i="0" u="none" strike="noStrike" dirty="0">
                        <a:solidFill>
                          <a:srgbClr val="000000"/>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a:effectLst/>
                          <a:latin typeface="AvenirNext LT Pro Regular" panose="020B0503020202020204" pitchFamily="34" charset="0"/>
                        </a:rPr>
                        <a:t> ≥ 91%</a:t>
                      </a:r>
                      <a:endParaRPr lang="en-US" sz="1800" b="1" i="0" u="none" strike="noStrike" dirty="0">
                        <a:solidFill>
                          <a:schemeClr val="tx1"/>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i="0" u="none" strike="noStrike" dirty="0">
                          <a:solidFill>
                            <a:srgbClr val="333333"/>
                          </a:solidFill>
                          <a:effectLst/>
                          <a:latin typeface="AvenirNext LT Pro Regular" panose="020B0503020202020204" pitchFamily="34" charset="0"/>
                        </a:rPr>
                        <a:t>90.9%</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US" sz="1800" b="1" i="0" u="none" strike="noStrike" dirty="0">
                          <a:solidFill>
                            <a:srgbClr val="333333"/>
                          </a:solidFill>
                          <a:effectLst/>
                          <a:latin typeface="AvenirNext LT Pro Regular" panose="020B0503020202020204" pitchFamily="34" charset="0"/>
                        </a:rPr>
                        <a:t>90.9%</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29761048"/>
                  </a:ext>
                </a:extLst>
              </a:tr>
              <a:tr h="295210">
                <a:tc>
                  <a:txBody>
                    <a:bodyPr/>
                    <a:lstStyle/>
                    <a:p>
                      <a:pPr algn="l" fontAlgn="b"/>
                      <a:r>
                        <a:rPr lang="en-US" sz="1800" b="1" u="none" strike="noStrike" dirty="0">
                          <a:effectLst/>
                          <a:latin typeface="AvenirNext LT Pro Regular" panose="020B0503020202020204" pitchFamily="34" charset="0"/>
                        </a:rPr>
                        <a:t>Excessively Late Trips </a:t>
                      </a:r>
                      <a:endParaRPr lang="en-US" sz="1800" b="1" i="0" u="none" strike="noStrike" dirty="0">
                        <a:solidFill>
                          <a:srgbClr val="000000"/>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latin typeface="AvenirNext LT Pro Regular" panose="020B0503020202020204" pitchFamily="34" charset="0"/>
                        </a:rPr>
                        <a:t> ≤ 0.10%</a:t>
                      </a:r>
                      <a:endParaRPr lang="en-US" sz="1800" b="1" i="0" u="none" strike="noStrike" dirty="0">
                        <a:solidFill>
                          <a:schemeClr val="tx1"/>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rgbClr val="333333"/>
                          </a:solidFill>
                          <a:effectLst/>
                          <a:latin typeface="AvenirNext LT Pro Regular" panose="020B0503020202020204" pitchFamily="34" charset="0"/>
                        </a:rPr>
                        <a:t>0.04%</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b="1" i="0" u="none" strike="noStrike" dirty="0">
                          <a:solidFill>
                            <a:srgbClr val="333333"/>
                          </a:solidFill>
                          <a:effectLst/>
                          <a:latin typeface="AvenirNext LT Pro Regular" panose="020B0503020202020204" pitchFamily="34" charset="0"/>
                        </a:rPr>
                        <a:t>0.05%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978301832"/>
                  </a:ext>
                </a:extLst>
              </a:tr>
              <a:tr h="295210">
                <a:tc>
                  <a:txBody>
                    <a:bodyPr/>
                    <a:lstStyle/>
                    <a:p>
                      <a:pPr algn="l" fontAlgn="b"/>
                      <a:r>
                        <a:rPr lang="en-US" sz="1800" b="1" u="none" strike="noStrike" dirty="0">
                          <a:effectLst/>
                          <a:latin typeface="AvenirNext LT Pro Regular" panose="020B0503020202020204" pitchFamily="34" charset="0"/>
                        </a:rPr>
                        <a:t>Excessively Long Trips </a:t>
                      </a:r>
                      <a:endParaRPr lang="en-US" sz="1800" b="1" i="0" u="none" strike="noStrike" dirty="0">
                        <a:solidFill>
                          <a:srgbClr val="000000"/>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a:effectLst/>
                          <a:latin typeface="AvenirNext LT Pro Regular" panose="020B0503020202020204" pitchFamily="34" charset="0"/>
                        </a:rPr>
                        <a:t> ≤ 5%</a:t>
                      </a:r>
                      <a:endParaRPr lang="en-US" sz="1800" b="1" i="0" u="none" strike="noStrike" dirty="0">
                        <a:solidFill>
                          <a:schemeClr val="tx1"/>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i="0" u="none" strike="noStrike" dirty="0">
                          <a:solidFill>
                            <a:srgbClr val="333333"/>
                          </a:solidFill>
                          <a:effectLst/>
                          <a:latin typeface="AvenirNext LT Pro Regular" panose="020B0503020202020204" pitchFamily="34" charset="0"/>
                        </a:rPr>
                        <a:t>3.8%</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b="1" i="0" u="none" strike="noStrike" dirty="0">
                          <a:solidFill>
                            <a:srgbClr val="333333"/>
                          </a:solidFill>
                          <a:effectLst/>
                          <a:latin typeface="AvenirNext LT Pro Regular" panose="020B0503020202020204" pitchFamily="34" charset="0"/>
                        </a:rPr>
                        <a:t>3.9%</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36110008"/>
                  </a:ext>
                </a:extLst>
              </a:tr>
              <a:tr h="295210">
                <a:tc>
                  <a:txBody>
                    <a:bodyPr/>
                    <a:lstStyle/>
                    <a:p>
                      <a:pPr algn="l" fontAlgn="b"/>
                      <a:r>
                        <a:rPr lang="en-US" sz="1800" b="1" u="none" strike="noStrike" dirty="0">
                          <a:effectLst/>
                          <a:latin typeface="AvenirNext LT Pro Regular" panose="020B0503020202020204" pitchFamily="34" charset="0"/>
                        </a:rPr>
                        <a:t>Missed Trips </a:t>
                      </a:r>
                      <a:endParaRPr lang="en-US" sz="1800" b="1" i="0" u="none" strike="noStrike" dirty="0">
                        <a:solidFill>
                          <a:srgbClr val="000000"/>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latin typeface="AvenirNext LT Pro Regular" panose="020B0503020202020204" pitchFamily="34" charset="0"/>
                        </a:rPr>
                        <a:t> ≤ 0.75%</a:t>
                      </a:r>
                      <a:endParaRPr lang="en-US" sz="1800" b="1" i="0" u="none" strike="noStrike" dirty="0">
                        <a:solidFill>
                          <a:schemeClr val="tx1"/>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rgbClr val="333333"/>
                          </a:solidFill>
                          <a:effectLst/>
                          <a:latin typeface="AvenirNext LT Pro Regular" panose="020B0503020202020204" pitchFamily="34" charset="0"/>
                        </a:rPr>
                        <a:t>0.41%</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b="1" i="0" u="none" strike="noStrike" dirty="0">
                          <a:solidFill>
                            <a:srgbClr val="333333"/>
                          </a:solidFill>
                          <a:effectLst/>
                          <a:latin typeface="AvenirNext LT Pro Regular" panose="020B0503020202020204" pitchFamily="34" charset="0"/>
                        </a:rPr>
                        <a:t>0.47%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74144684"/>
                  </a:ext>
                </a:extLst>
              </a:tr>
              <a:tr h="295210">
                <a:tc>
                  <a:txBody>
                    <a:bodyPr/>
                    <a:lstStyle/>
                    <a:p>
                      <a:pPr algn="l" fontAlgn="b"/>
                      <a:r>
                        <a:rPr lang="en-US" sz="1800" b="1" u="none" strike="noStrike" dirty="0">
                          <a:effectLst/>
                          <a:latin typeface="AvenirNext LT Pro Regular" panose="020B0503020202020204" pitchFamily="34" charset="0"/>
                        </a:rPr>
                        <a:t>Denials </a:t>
                      </a:r>
                      <a:endParaRPr lang="en-US" sz="1800" b="1" i="0" u="none" strike="noStrike" dirty="0">
                        <a:solidFill>
                          <a:srgbClr val="000000"/>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a:effectLst/>
                          <a:latin typeface="AvenirNext LT Pro Regular" panose="020B0503020202020204" pitchFamily="34" charset="0"/>
                        </a:rPr>
                        <a:t> ≤ 0</a:t>
                      </a:r>
                      <a:endParaRPr lang="en-US" sz="1800" b="1" i="0" u="none" strike="noStrike" dirty="0">
                        <a:solidFill>
                          <a:schemeClr val="tx1"/>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i="0" u="none" strike="noStrike" dirty="0">
                          <a:solidFill>
                            <a:srgbClr val="333333"/>
                          </a:solidFill>
                          <a:effectLst/>
                          <a:latin typeface="AvenirNext LT Pro Regular" panose="020B0503020202020204" pitchFamily="34" charset="0"/>
                        </a:rPr>
                        <a:t>1</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US" sz="1800" b="1" i="0" u="none" strike="noStrike" dirty="0">
                          <a:solidFill>
                            <a:srgbClr val="333333"/>
                          </a:solidFill>
                          <a:effectLst/>
                          <a:latin typeface="AvenirNext LT Pro Regular" panose="020B0503020202020204" pitchFamily="34" charset="0"/>
                        </a:rPr>
                        <a:t>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429372257"/>
                  </a:ext>
                </a:extLst>
              </a:tr>
              <a:tr h="281901">
                <a:tc>
                  <a:txBody>
                    <a:bodyPr/>
                    <a:lstStyle/>
                    <a:p>
                      <a:pPr algn="l" fontAlgn="b"/>
                      <a:r>
                        <a:rPr lang="en-US" sz="1800" b="1" u="none" strike="noStrike" dirty="0">
                          <a:effectLst/>
                          <a:latin typeface="AvenirNext LT Pro Regular" panose="020B0503020202020204" pitchFamily="34" charset="0"/>
                        </a:rPr>
                        <a:t>Access to Work On Time Performance </a:t>
                      </a:r>
                      <a:endParaRPr lang="en-US" sz="1800" b="1" i="0" u="none" strike="noStrike" dirty="0">
                        <a:solidFill>
                          <a:srgbClr val="000000"/>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latin typeface="AvenirNext LT Pro Regular" panose="020B0503020202020204" pitchFamily="34" charset="0"/>
                        </a:rPr>
                        <a:t> ≥ 94%</a:t>
                      </a:r>
                      <a:endParaRPr lang="en-US" sz="1800" b="1" i="0" u="none" strike="noStrike" dirty="0">
                        <a:solidFill>
                          <a:schemeClr val="tx1"/>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rgbClr val="333333"/>
                          </a:solidFill>
                          <a:effectLst/>
                          <a:latin typeface="AvenirNext LT Pro Regular" panose="020B0503020202020204" pitchFamily="34" charset="0"/>
                        </a:rPr>
                        <a:t>94.9%</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b="1" i="0" u="none" strike="noStrike" dirty="0">
                          <a:solidFill>
                            <a:srgbClr val="333333"/>
                          </a:solidFill>
                          <a:effectLst/>
                          <a:latin typeface="AvenirNext LT Pro Regular" panose="020B0503020202020204" pitchFamily="34" charset="0"/>
                        </a:rPr>
                        <a:t>95.1%</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88645814"/>
                  </a:ext>
                </a:extLst>
              </a:tr>
              <a:tr h="295210">
                <a:tc>
                  <a:txBody>
                    <a:bodyPr/>
                    <a:lstStyle/>
                    <a:p>
                      <a:pPr algn="l" fontAlgn="b"/>
                      <a:r>
                        <a:rPr lang="en-US" sz="1400" b="1" u="none" strike="noStrike" dirty="0">
                          <a:effectLst/>
                          <a:latin typeface="AvenirNext LT Pro Regular" panose="020B0503020202020204" pitchFamily="34" charset="0"/>
                        </a:rPr>
                        <a:t>Average Hold Time in seconds (Reservations) </a:t>
                      </a:r>
                      <a:endParaRPr lang="en-US" sz="1400" b="1" i="0" u="none" strike="noStrike" dirty="0">
                        <a:solidFill>
                          <a:srgbClr val="000000"/>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a:effectLst/>
                          <a:latin typeface="AvenirNext LT Pro Regular" panose="020B0503020202020204" pitchFamily="34" charset="0"/>
                        </a:rPr>
                        <a:t> ≤ 120</a:t>
                      </a:r>
                      <a:endParaRPr lang="en-US" sz="1800" b="1" i="0" u="none" strike="noStrike" dirty="0">
                        <a:solidFill>
                          <a:schemeClr val="tx1"/>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i="0" u="none" strike="noStrike" dirty="0">
                          <a:solidFill>
                            <a:srgbClr val="333333"/>
                          </a:solidFill>
                          <a:effectLst/>
                          <a:latin typeface="AvenirNext LT Pro Regular" panose="020B0503020202020204" pitchFamily="34" charset="0"/>
                        </a:rPr>
                        <a:t>55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b="1" i="0" u="none" strike="noStrike" dirty="0">
                          <a:solidFill>
                            <a:srgbClr val="333333"/>
                          </a:solidFill>
                          <a:effectLst/>
                          <a:latin typeface="AvenirNext LT Pro Regular" panose="020B0503020202020204" pitchFamily="34" charset="0"/>
                        </a:rPr>
                        <a:t>61</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906627506"/>
                  </a:ext>
                </a:extLst>
              </a:tr>
              <a:tr h="328358">
                <a:tc>
                  <a:txBody>
                    <a:bodyPr/>
                    <a:lstStyle/>
                    <a:p>
                      <a:pPr algn="l" fontAlgn="b"/>
                      <a:r>
                        <a:rPr lang="en-US" sz="1800" b="1" u="none" strike="noStrike" dirty="0">
                          <a:effectLst/>
                          <a:latin typeface="AvenirNext LT Pro Regular" panose="020B0503020202020204" pitchFamily="34" charset="0"/>
                        </a:rPr>
                        <a:t>Calls On Hold &gt; 5 Min (Reservations) </a:t>
                      </a:r>
                      <a:endParaRPr lang="en-US" sz="1800" b="1" i="0" u="none" strike="noStrike" dirty="0">
                        <a:solidFill>
                          <a:srgbClr val="000000"/>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latin typeface="AvenirNext LT Pro Regular" panose="020B0503020202020204" pitchFamily="34" charset="0"/>
                        </a:rPr>
                        <a:t> ≤ 5%</a:t>
                      </a:r>
                      <a:endParaRPr lang="en-US" sz="1800" b="1" i="0" u="none" strike="noStrike" dirty="0">
                        <a:solidFill>
                          <a:schemeClr val="tx1"/>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rgbClr val="333333"/>
                          </a:solidFill>
                          <a:effectLst/>
                          <a:latin typeface="AvenirNext LT Pro Regular" panose="020B0503020202020204" pitchFamily="34" charset="0"/>
                        </a:rPr>
                        <a:t>2.2%</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b="1" i="0" u="none" strike="noStrike" dirty="0">
                          <a:solidFill>
                            <a:srgbClr val="333333"/>
                          </a:solidFill>
                          <a:effectLst/>
                          <a:latin typeface="AvenirNext LT Pro Regular" panose="020B0503020202020204" pitchFamily="34" charset="0"/>
                        </a:rPr>
                        <a:t>2.4%</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66628159"/>
                  </a:ext>
                </a:extLst>
              </a:tr>
              <a:tr h="295210">
                <a:tc>
                  <a:txBody>
                    <a:bodyPr/>
                    <a:lstStyle/>
                    <a:p>
                      <a:pPr algn="l" fontAlgn="b"/>
                      <a:r>
                        <a:rPr lang="en-US" sz="1800" b="1" u="none" strike="noStrike" dirty="0">
                          <a:effectLst/>
                          <a:latin typeface="AvenirNext LT Pro Regular" panose="020B0503020202020204" pitchFamily="34" charset="0"/>
                        </a:rPr>
                        <a:t>Calls On Hold &gt; 5 Min (ETA) </a:t>
                      </a:r>
                      <a:endParaRPr lang="en-US" sz="1800" b="1" i="0" u="none" strike="noStrike" dirty="0">
                        <a:solidFill>
                          <a:srgbClr val="000000"/>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a:effectLst/>
                          <a:latin typeface="AvenirNext LT Pro Regular" panose="020B0503020202020204" pitchFamily="34" charset="0"/>
                        </a:rPr>
                        <a:t> ≤ 10%</a:t>
                      </a:r>
                      <a:endParaRPr lang="en-US" sz="1800" b="1" i="0" u="none" strike="noStrike" dirty="0">
                        <a:solidFill>
                          <a:schemeClr val="tx1"/>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i="0" u="none" strike="noStrike" dirty="0">
                          <a:solidFill>
                            <a:srgbClr val="333333"/>
                          </a:solidFill>
                          <a:effectLst/>
                          <a:latin typeface="AvenirNext LT Pro Regular" panose="020B0503020202020204" pitchFamily="34" charset="0"/>
                        </a:rPr>
                        <a:t>2.1%</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b="1" i="0" u="none" strike="noStrike" dirty="0">
                          <a:solidFill>
                            <a:srgbClr val="333333"/>
                          </a:solidFill>
                          <a:effectLst/>
                          <a:latin typeface="AvenirNext LT Pro Regular" panose="020B0503020202020204" pitchFamily="34" charset="0"/>
                        </a:rPr>
                        <a:t>2.1%</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512956610"/>
                  </a:ext>
                </a:extLst>
              </a:tr>
              <a:tr h="295210">
                <a:tc>
                  <a:txBody>
                    <a:bodyPr/>
                    <a:lstStyle/>
                    <a:p>
                      <a:pPr algn="l" fontAlgn="b"/>
                      <a:r>
                        <a:rPr lang="en-US" sz="1800" b="1" u="none" strike="noStrike" dirty="0">
                          <a:effectLst/>
                          <a:latin typeface="AvenirNext LT Pro Regular" panose="020B0503020202020204" pitchFamily="34" charset="0"/>
                        </a:rPr>
                        <a:t>Complaints Per 1,000 Trips </a:t>
                      </a:r>
                      <a:endParaRPr lang="en-US" sz="1800" b="1" i="0" u="none" strike="noStrike" dirty="0">
                        <a:solidFill>
                          <a:srgbClr val="000000"/>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latin typeface="AvenirNext LT Pro Regular" panose="020B0503020202020204" pitchFamily="34" charset="0"/>
                        </a:rPr>
                        <a:t> ≤ 4.0</a:t>
                      </a:r>
                      <a:endParaRPr lang="en-US" sz="1800" b="1" i="0" u="none" strike="noStrike" dirty="0">
                        <a:solidFill>
                          <a:schemeClr val="tx1"/>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rgbClr val="333333"/>
                          </a:solidFill>
                          <a:effectLst/>
                          <a:latin typeface="AvenirNext LT Pro Regular" panose="020B0503020202020204" pitchFamily="34" charset="0"/>
                        </a:rPr>
                        <a:t>2.6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b="1" i="0" u="none" strike="noStrike" dirty="0">
                          <a:solidFill>
                            <a:srgbClr val="333333"/>
                          </a:solidFill>
                          <a:effectLst/>
                          <a:latin typeface="AvenirNext LT Pro Regular" panose="020B0503020202020204" pitchFamily="34" charset="0"/>
                        </a:rPr>
                        <a:t>2.9</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45751170"/>
                  </a:ext>
                </a:extLst>
              </a:tr>
              <a:tr h="295210">
                <a:tc>
                  <a:txBody>
                    <a:bodyPr/>
                    <a:lstStyle/>
                    <a:p>
                      <a:pPr algn="l" fontAlgn="b"/>
                      <a:r>
                        <a:rPr lang="en-US" sz="1600" b="1" u="none" strike="noStrike" dirty="0">
                          <a:effectLst/>
                          <a:latin typeface="AvenirNext LT Pro Regular" panose="020B0503020202020204" pitchFamily="34" charset="0"/>
                        </a:rPr>
                        <a:t>Preventable Incidents per 100,000 Miles</a:t>
                      </a:r>
                      <a:endParaRPr lang="en-US" sz="1600" b="1" i="0" u="none" strike="noStrike" dirty="0">
                        <a:solidFill>
                          <a:srgbClr val="000000"/>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a:effectLst/>
                          <a:latin typeface="AvenirNext LT Pro Regular" panose="020B0503020202020204" pitchFamily="34" charset="0"/>
                        </a:rPr>
                        <a:t> ≤ 0.25</a:t>
                      </a:r>
                      <a:endParaRPr lang="en-US" sz="1800" b="1" i="0" u="none" strike="noStrike" dirty="0">
                        <a:solidFill>
                          <a:schemeClr val="tx1"/>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i="0" u="none" strike="noStrike" dirty="0">
                          <a:solidFill>
                            <a:srgbClr val="333333"/>
                          </a:solidFill>
                          <a:effectLst/>
                          <a:latin typeface="AvenirNext LT Pro Regular" panose="020B0503020202020204" pitchFamily="34" charset="0"/>
                        </a:rPr>
                        <a:t>0.17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b="1" i="0" u="none" strike="noStrike" dirty="0">
                          <a:solidFill>
                            <a:srgbClr val="333333"/>
                          </a:solidFill>
                          <a:effectLst/>
                          <a:latin typeface="AvenirNext LT Pro Regular" panose="020B0503020202020204" pitchFamily="34" charset="0"/>
                        </a:rPr>
                        <a:t>0.20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40332887"/>
                  </a:ext>
                </a:extLst>
              </a:tr>
              <a:tr h="295210">
                <a:tc>
                  <a:txBody>
                    <a:bodyPr/>
                    <a:lstStyle/>
                    <a:p>
                      <a:pPr algn="l" fontAlgn="b"/>
                      <a:r>
                        <a:rPr lang="en-US" sz="1600" b="1" u="none" strike="noStrike" dirty="0">
                          <a:effectLst/>
                          <a:latin typeface="AvenirNext LT Pro Regular" panose="020B0503020202020204" pitchFamily="34" charset="0"/>
                        </a:rPr>
                        <a:t>Preventable Collisions per 100,000 Miles</a:t>
                      </a:r>
                      <a:endParaRPr lang="en-US" sz="1600" b="1" i="0" u="none" strike="noStrike" dirty="0">
                        <a:solidFill>
                          <a:srgbClr val="000000"/>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latin typeface="AvenirNext LT Pro Regular" panose="020B0503020202020204" pitchFamily="34" charset="0"/>
                        </a:rPr>
                        <a:t> ≤ 0.75</a:t>
                      </a:r>
                      <a:endParaRPr lang="en-US" sz="1800" b="1" i="0" u="none" strike="noStrike" dirty="0">
                        <a:solidFill>
                          <a:schemeClr val="tx1"/>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rgbClr val="333333"/>
                          </a:solidFill>
                          <a:effectLst/>
                          <a:latin typeface="AvenirNext LT Pro Regular" panose="020B0503020202020204" pitchFamily="34" charset="0"/>
                        </a:rPr>
                        <a:t>0.85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US" sz="1800" b="1" i="0" u="none" strike="noStrike" dirty="0">
                          <a:solidFill>
                            <a:srgbClr val="333333"/>
                          </a:solidFill>
                          <a:effectLst/>
                          <a:latin typeface="AvenirNext LT Pro Regular" panose="020B0503020202020204" pitchFamily="34" charset="0"/>
                        </a:rPr>
                        <a:t>0.86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99356554"/>
                  </a:ext>
                </a:extLst>
              </a:tr>
              <a:tr h="295210">
                <a:tc>
                  <a:txBody>
                    <a:bodyPr/>
                    <a:lstStyle/>
                    <a:p>
                      <a:pPr algn="l" fontAlgn="b"/>
                      <a:r>
                        <a:rPr lang="en-US" sz="1800" b="1" u="none" strike="noStrike" dirty="0">
                          <a:effectLst/>
                          <a:latin typeface="AvenirNext LT Pro Regular" panose="020B0503020202020204" pitchFamily="34" charset="0"/>
                        </a:rPr>
                        <a:t>Miles Between Road Calls</a:t>
                      </a:r>
                      <a:endParaRPr lang="en-US" sz="1800" b="1" i="0" u="none" strike="noStrike" dirty="0">
                        <a:solidFill>
                          <a:srgbClr val="000000"/>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a:effectLst/>
                          <a:latin typeface="AvenirNext LT Pro Regular" panose="020B0503020202020204" pitchFamily="34" charset="0"/>
                        </a:rPr>
                        <a:t> ≥ 25,000</a:t>
                      </a:r>
                      <a:endParaRPr lang="en-US" sz="1800" b="1" i="0" u="none" strike="noStrike" dirty="0">
                        <a:solidFill>
                          <a:schemeClr val="tx1"/>
                        </a:solidFill>
                        <a:effectLst/>
                        <a:latin typeface="AvenirNext LT Pro Regular" panose="020B0503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i="0" u="none" strike="noStrike" dirty="0">
                          <a:solidFill>
                            <a:srgbClr val="333333"/>
                          </a:solidFill>
                          <a:effectLst/>
                          <a:latin typeface="AvenirNext LT Pro Regular" panose="020B0503020202020204" pitchFamily="34" charset="0"/>
                        </a:rPr>
                        <a:t>35,248</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b="1" i="0" u="none" strike="noStrike" dirty="0">
                          <a:solidFill>
                            <a:srgbClr val="333333"/>
                          </a:solidFill>
                          <a:effectLst/>
                          <a:latin typeface="AvenirNext LT Pro Regular" panose="020B0503020202020204" pitchFamily="34" charset="0"/>
                        </a:rPr>
                        <a:t>41,166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05091092"/>
                  </a:ext>
                </a:extLst>
              </a:tr>
            </a:tbl>
          </a:graphicData>
        </a:graphic>
      </p:graphicFrame>
      <p:sp>
        <p:nvSpPr>
          <p:cNvPr id="3" name="TextBox 2"/>
          <p:cNvSpPr txBox="1"/>
          <p:nvPr/>
        </p:nvSpPr>
        <p:spPr>
          <a:xfrm>
            <a:off x="5490786" y="5661280"/>
            <a:ext cx="3283690" cy="523220"/>
          </a:xfrm>
          <a:prstGeom prst="rect">
            <a:avLst/>
          </a:prstGeom>
          <a:noFill/>
          <a:ln>
            <a:solidFill>
              <a:schemeClr val="tx1"/>
            </a:solidFill>
          </a:ln>
        </p:spPr>
        <p:txBody>
          <a:bodyPr wrap="square" rtlCol="0">
            <a:spAutoFit/>
          </a:bodyPr>
          <a:lstStyle/>
          <a:p>
            <a:r>
              <a:rPr lang="en-US" sz="1400" dirty="0">
                <a:solidFill>
                  <a:srgbClr val="00B050"/>
                </a:solidFill>
              </a:rPr>
              <a:t>Green</a:t>
            </a:r>
            <a:r>
              <a:rPr lang="en-US" sz="1400" dirty="0"/>
              <a:t> is good, </a:t>
            </a:r>
            <a:r>
              <a:rPr lang="en-US" sz="1400" dirty="0">
                <a:solidFill>
                  <a:srgbClr val="FFFF00"/>
                </a:solidFill>
              </a:rPr>
              <a:t>yellow</a:t>
            </a:r>
            <a:r>
              <a:rPr lang="en-US" sz="1400" dirty="0"/>
              <a:t> is cautiously optimistic, </a:t>
            </a:r>
            <a:r>
              <a:rPr lang="en-US" sz="1400" dirty="0">
                <a:solidFill>
                  <a:srgbClr val="FF0000"/>
                </a:solidFill>
              </a:rPr>
              <a:t>red </a:t>
            </a:r>
            <a:r>
              <a:rPr lang="en-US" sz="1400" dirty="0"/>
              <a:t>is not meeting standard</a:t>
            </a:r>
          </a:p>
        </p:txBody>
      </p:sp>
    </p:spTree>
    <p:extLst>
      <p:ext uri="{BB962C8B-B14F-4D97-AF65-F5344CB8AC3E}">
        <p14:creationId xmlns:p14="http://schemas.microsoft.com/office/powerpoint/2010/main" val="380951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544" y="288779"/>
            <a:ext cx="865645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AvenirNext LT Pro Bold" panose="020B0803020202020204" pitchFamily="34" charset="0"/>
                <a:cs typeface="Arial" panose="020B0604020202020204" pitchFamily="34" charset="0"/>
              </a:rPr>
              <a:t>Vehicle Procurement Status</a:t>
            </a:r>
            <a:endParaRPr kumimoji="0" lang="en-US" sz="2400" b="1" i="0" u="none" strike="noStrike" kern="1200" cap="none" spc="0" normalizeH="0" baseline="0" noProof="0" dirty="0">
              <a:ln>
                <a:noFill/>
              </a:ln>
              <a:effectLst/>
              <a:uLnTx/>
              <a:uFillTx/>
              <a:latin typeface="AvenirNext LT Pro Bold" panose="020B0803020202020204" pitchFamily="34" charset="0"/>
              <a:cs typeface="Arial" panose="020B0604020202020204" pitchFamily="34" charset="0"/>
            </a:endParaRPr>
          </a:p>
        </p:txBody>
      </p:sp>
      <p:sp>
        <p:nvSpPr>
          <p:cNvPr id="2" name="AutoShape 4" descr="Image result for where's my r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ontent Placeholder 2"/>
          <p:cNvSpPr txBox="1">
            <a:spLocks/>
          </p:cNvSpPr>
          <p:nvPr/>
        </p:nvSpPr>
        <p:spPr>
          <a:xfrm>
            <a:off x="487544" y="1825625"/>
            <a:ext cx="8495091" cy="4351338"/>
          </a:xfrm>
          <a:prstGeom prst="rect">
            <a:avLst/>
          </a:prstGeom>
        </p:spPr>
        <p:txBody>
          <a:bodyPr>
            <a:normAutofit/>
          </a:bodyPr>
          <a:lstStyle>
            <a:lvl1pPr marL="228588" indent="-228588" algn="l" defTabSz="914355" rtl="0" eaLnBrk="1" latinLnBrk="0" hangingPunct="1">
              <a:lnSpc>
                <a:spcPct val="90000"/>
              </a:lnSpc>
              <a:spcBef>
                <a:spcPts val="1000"/>
              </a:spcBef>
              <a:buClr>
                <a:srgbClr val="83D2E3"/>
              </a:buClr>
              <a:buFont typeface="Calibri" panose="020F0502020204030204" pitchFamily="34" charset="0"/>
              <a:buChar char="˃"/>
              <a:defRPr sz="24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Clr>
                <a:srgbClr val="83D2E3"/>
              </a:buClr>
              <a:buFont typeface="Courier New" panose="02070309020205020404" pitchFamily="49" charset="0"/>
              <a:buChar char="o"/>
              <a:defRPr sz="20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Clr>
                <a:srgbClr val="83D2E3"/>
              </a:buClr>
              <a:buFont typeface="Arial" panose="020B0604020202020204" pitchFamily="34" charset="0"/>
              <a:buChar char="•"/>
              <a:defRPr sz="18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588" marR="0" lvl="0" indent="-228588"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588" marR="0" lvl="0" indent="-228588" algn="l" defTabSz="914355" rtl="0" eaLnBrk="1" fontAlgn="auto" latinLnBrk="0" hangingPunct="1">
              <a:lnSpc>
                <a:spcPct val="90000"/>
              </a:lnSpc>
              <a:spcBef>
                <a:spcPts val="1000"/>
              </a:spcBef>
              <a:spcAft>
                <a:spcPts val="0"/>
              </a:spcAft>
              <a:buClr>
                <a:srgbClr val="83D2E3"/>
              </a:buClr>
              <a:buSzTx/>
              <a:buFont typeface="Calibri" panose="020F050202020403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9" name="TextBox 3"/>
          <p:cNvSpPr txBox="1"/>
          <p:nvPr/>
        </p:nvSpPr>
        <p:spPr>
          <a:xfrm>
            <a:off x="409575" y="1139991"/>
            <a:ext cx="8246881" cy="452431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457200" rtl="0" eaLnBrk="1" fontAlgn="auto" latinLnBrk="0" hangingPunct="1">
              <a:lnSpc>
                <a:spcPct val="100000"/>
              </a:lnSpc>
              <a:spcBef>
                <a:spcPts val="0"/>
              </a:spcBef>
              <a:spcAft>
                <a:spcPts val="0"/>
              </a:spcAft>
              <a:buClrTx/>
              <a:buSzTx/>
              <a:tabLst/>
              <a:defRPr/>
            </a:pPr>
            <a:endParaRPr lang="en-US" sz="2400" noProof="0" dirty="0">
              <a:solidFill>
                <a:prstClr val="black"/>
              </a:solidFill>
              <a:latin typeface="AvenirNext LT Pro Regular" panose="020B0503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venirNext LT Pro Regular" panose="020B0503020202020204" pitchFamily="34" charset="0"/>
              </a:rPr>
              <a:t>58 small Ram ProMasters scheduled to be built in Corona starting in mid-April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prstClr val="black"/>
              </a:solidFill>
              <a:latin typeface="AvenirNext LT Pro Regular" panose="020B0503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venirNext LT Pro Regular" panose="020B0503020202020204" pitchFamily="34" charset="0"/>
              </a:rPr>
              <a:t>14 cutaways being built in Indiana; expected delivery by end of July</a:t>
            </a:r>
          </a:p>
          <a:p>
            <a:pPr marR="0" lvl="0" algn="l" defTabSz="457200" rtl="0" eaLnBrk="1" fontAlgn="auto" latinLnBrk="0" hangingPunct="1">
              <a:lnSpc>
                <a:spcPct val="100000"/>
              </a:lnSpc>
              <a:spcBef>
                <a:spcPts val="0"/>
              </a:spcBef>
              <a:spcAft>
                <a:spcPts val="0"/>
              </a:spcAft>
              <a:buClrTx/>
              <a:buSzTx/>
              <a:tabLst/>
              <a:defRPr/>
            </a:pPr>
            <a:endParaRPr lang="en-US" sz="2400" noProof="0" dirty="0">
              <a:solidFill>
                <a:prstClr val="black"/>
              </a:solidFill>
              <a:latin typeface="AvenirNext LT Pro Regular" panose="020B0503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noProof="0" dirty="0">
                <a:solidFill>
                  <a:prstClr val="black"/>
                </a:solidFill>
                <a:latin typeface="AvenirNext LT Pro Regular" panose="020B0503020202020204" pitchFamily="34" charset="0"/>
              </a:rPr>
              <a:t>2 Class C cutaway build is complete; were shipped </a:t>
            </a:r>
            <a:r>
              <a:rPr lang="en-US" sz="2400" dirty="0">
                <a:solidFill>
                  <a:prstClr val="black"/>
                </a:solidFill>
                <a:latin typeface="AvenirNext LT Pro Regular" panose="020B0503020202020204" pitchFamily="34" charset="0"/>
              </a:rPr>
              <a:t>last week</a:t>
            </a:r>
            <a:endParaRPr lang="en-US" sz="2400" noProof="0" dirty="0">
              <a:solidFill>
                <a:prstClr val="black"/>
              </a:solidFill>
              <a:latin typeface="AvenirNext LT Pro Regular" panose="020B0503020202020204" pitchFamily="34" charset="0"/>
            </a:endParaRPr>
          </a:p>
          <a:p>
            <a:pPr marR="0" lvl="0" algn="l" defTabSz="457200" rtl="0" eaLnBrk="1" fontAlgn="auto" latinLnBrk="0" hangingPunct="1">
              <a:lnSpc>
                <a:spcPct val="100000"/>
              </a:lnSpc>
              <a:spcBef>
                <a:spcPts val="0"/>
              </a:spcBef>
              <a:spcAft>
                <a:spcPts val="0"/>
              </a:spcAft>
              <a:buClrTx/>
              <a:buSzTx/>
              <a:tabLst/>
              <a:defRPr/>
            </a:pPr>
            <a:endParaRPr lang="en-US" sz="2400" noProof="0" dirty="0">
              <a:solidFill>
                <a:prstClr val="black"/>
              </a:solidFill>
              <a:latin typeface="AvenirNext LT Pro Regular" panose="020B0503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dirty="0">
                <a:ln>
                  <a:noFill/>
                </a:ln>
                <a:solidFill>
                  <a:prstClr val="black"/>
                </a:solidFill>
                <a:effectLst/>
                <a:uLnTx/>
                <a:uFillTx/>
                <a:latin typeface="AvenirNext LT Pro Regular" panose="020B0503020202020204" pitchFamily="34" charset="0"/>
              </a:rPr>
              <a:t>11 large Ram ProMasters being built; delivery due in May</a:t>
            </a:r>
          </a:p>
        </p:txBody>
      </p:sp>
      <p:pic>
        <p:nvPicPr>
          <p:cNvPr id="10" name="Picture 9"/>
          <p:cNvPicPr>
            <a:picLocks noChangeAspect="1"/>
          </p:cNvPicPr>
          <p:nvPr/>
        </p:nvPicPr>
        <p:blipFill>
          <a:blip r:embed="rId3"/>
          <a:stretch>
            <a:fillRect/>
          </a:stretch>
        </p:blipFill>
        <p:spPr>
          <a:xfrm>
            <a:off x="409575" y="6176963"/>
            <a:ext cx="1460710" cy="459417"/>
          </a:xfrm>
          <a:prstGeom prst="rect">
            <a:avLst/>
          </a:prstGeom>
        </p:spPr>
      </p:pic>
    </p:spTree>
    <p:extLst>
      <p:ext uri="{BB962C8B-B14F-4D97-AF65-F5344CB8AC3E}">
        <p14:creationId xmlns:p14="http://schemas.microsoft.com/office/powerpoint/2010/main" val="245449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544" y="288779"/>
            <a:ext cx="816891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AvenirNext LT Pro Bold" panose="020B0803020202020204" pitchFamily="34" charset="0"/>
                <a:cs typeface="Arial" panose="020B0604020202020204" pitchFamily="34" charset="0"/>
              </a:rPr>
              <a:t>Highlights</a:t>
            </a:r>
            <a:endParaRPr kumimoji="0" lang="en-US" sz="2000" b="1" i="0" u="none" strike="noStrike" kern="1200" cap="none" spc="0" normalizeH="0" baseline="0" noProof="0" dirty="0">
              <a:ln>
                <a:noFill/>
              </a:ln>
              <a:effectLst/>
              <a:uLnTx/>
              <a:uFillTx/>
              <a:latin typeface="AvenirNext LT Pro Bold" panose="020B0803020202020204" pitchFamily="34" charset="0"/>
              <a:cs typeface="Arial" panose="020B0604020202020204" pitchFamily="34" charset="0"/>
            </a:endParaRPr>
          </a:p>
        </p:txBody>
      </p:sp>
      <p:sp>
        <p:nvSpPr>
          <p:cNvPr id="2" name="AutoShape 4" descr="Image result for where's my r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ontent Placeholder 2"/>
          <p:cNvSpPr txBox="1">
            <a:spLocks/>
          </p:cNvSpPr>
          <p:nvPr/>
        </p:nvSpPr>
        <p:spPr>
          <a:xfrm>
            <a:off x="487544" y="1825625"/>
            <a:ext cx="8495091" cy="4351338"/>
          </a:xfrm>
          <a:prstGeom prst="rect">
            <a:avLst/>
          </a:prstGeom>
        </p:spPr>
        <p:txBody>
          <a:bodyPr>
            <a:normAutofit/>
          </a:bodyPr>
          <a:lstStyle>
            <a:lvl1pPr marL="228588" indent="-228588" algn="l" defTabSz="914355" rtl="0" eaLnBrk="1" latinLnBrk="0" hangingPunct="1">
              <a:lnSpc>
                <a:spcPct val="90000"/>
              </a:lnSpc>
              <a:spcBef>
                <a:spcPts val="1000"/>
              </a:spcBef>
              <a:buClr>
                <a:srgbClr val="83D2E3"/>
              </a:buClr>
              <a:buFont typeface="Calibri" panose="020F0502020204030204" pitchFamily="34" charset="0"/>
              <a:buChar char="˃"/>
              <a:defRPr sz="24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Clr>
                <a:srgbClr val="83D2E3"/>
              </a:buClr>
              <a:buFont typeface="Courier New" panose="02070309020205020404" pitchFamily="49" charset="0"/>
              <a:buChar char="o"/>
              <a:defRPr sz="20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Clr>
                <a:srgbClr val="83D2E3"/>
              </a:buClr>
              <a:buFont typeface="Arial" panose="020B0604020202020204" pitchFamily="34" charset="0"/>
              <a:buChar char="•"/>
              <a:defRPr sz="18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588" marR="0" lvl="0" indent="-228588"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178" rtl="0" eaLnBrk="1" fontAlgn="auto" latinLnBrk="0" hangingPunct="1">
              <a:lnSpc>
                <a:spcPct val="100000"/>
              </a:lnSpc>
              <a:spcBef>
                <a:spcPts val="0"/>
              </a:spcBef>
              <a:spcAft>
                <a:spcPts val="0"/>
              </a:spcAft>
              <a:buClr>
                <a:srgbClr val="83D2E3"/>
              </a:buClr>
              <a:buSzTx/>
              <a:buFont typeface="Calibri" panose="020F050202020403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588" marR="0" lvl="0" indent="-228588" algn="l" defTabSz="914355" rtl="0" eaLnBrk="1" fontAlgn="auto" latinLnBrk="0" hangingPunct="1">
              <a:lnSpc>
                <a:spcPct val="90000"/>
              </a:lnSpc>
              <a:spcBef>
                <a:spcPts val="1000"/>
              </a:spcBef>
              <a:spcAft>
                <a:spcPts val="0"/>
              </a:spcAft>
              <a:buClr>
                <a:srgbClr val="83D2E3"/>
              </a:buClr>
              <a:buSzTx/>
              <a:buFont typeface="Calibri" panose="020F050202020403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9" name="TextBox 3"/>
          <p:cNvSpPr txBox="1"/>
          <p:nvPr/>
        </p:nvSpPr>
        <p:spPr>
          <a:xfrm>
            <a:off x="460375" y="1190480"/>
            <a:ext cx="8073244" cy="24054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defTabSz="685800">
              <a:lnSpc>
                <a:spcPts val="2800"/>
              </a:lnSpc>
              <a:spcAft>
                <a:spcPts val="500"/>
              </a:spcAft>
              <a:buClr>
                <a:srgbClr val="F04E4C"/>
              </a:buClr>
              <a:buFont typeface="System Font Regular"/>
              <a:buChar char="&gt;"/>
            </a:pPr>
            <a:r>
              <a:rPr lang="en-US" dirty="0">
                <a:latin typeface="AvenirNext LT Pro Regular" panose="020B0503020202020204" pitchFamily="34" charset="0"/>
                <a:ea typeface="Calibri" panose="020F0502020204030204" pitchFamily="34" charset="0"/>
              </a:rPr>
              <a:t>Access attended the Accessibility Advisory Committee Meeting held in Santa Clarita</a:t>
            </a:r>
          </a:p>
          <a:p>
            <a:pPr marL="285750" indent="-285750" defTabSz="685800">
              <a:lnSpc>
                <a:spcPts val="2800"/>
              </a:lnSpc>
              <a:spcAft>
                <a:spcPts val="500"/>
              </a:spcAft>
              <a:buClr>
                <a:srgbClr val="F04E4C"/>
              </a:buClr>
              <a:buFont typeface="System Font Regular"/>
              <a:buChar char="&gt;"/>
            </a:pPr>
            <a:r>
              <a:rPr lang="en-US" dirty="0">
                <a:solidFill>
                  <a:prstClr val="black"/>
                </a:solidFill>
                <a:latin typeface="AvenirNext LT Pro Regular" panose="020B0503020202020204" pitchFamily="34" charset="0"/>
              </a:rPr>
              <a:t>Access attended and assisted at the Abilities Expo</a:t>
            </a:r>
          </a:p>
          <a:p>
            <a:pPr marL="285750" indent="-285750" defTabSz="685800">
              <a:lnSpc>
                <a:spcPts val="2800"/>
              </a:lnSpc>
              <a:spcAft>
                <a:spcPts val="500"/>
              </a:spcAft>
              <a:buClr>
                <a:srgbClr val="F04E4C"/>
              </a:buClr>
              <a:buFont typeface="System Font Regular"/>
              <a:buChar char="&gt;"/>
            </a:pPr>
            <a:r>
              <a:rPr lang="en-US" sz="1800" dirty="0">
                <a:solidFill>
                  <a:srgbClr val="000000"/>
                </a:solidFill>
                <a:latin typeface="AvenirNext LT Pro Regular" panose="020B0503020202020204" pitchFamily="34" charset="0"/>
                <a:ea typeface="Avenir Next" charset="0"/>
                <a:cs typeface="Avenir Next" charset="0"/>
              </a:rPr>
              <a:t>Access Executive Management takes a brief ride in the new autonomous accessible vehicle</a:t>
            </a:r>
          </a:p>
          <a:p>
            <a:pPr marL="285750" indent="-285750" defTabSz="685800">
              <a:lnSpc>
                <a:spcPts val="2800"/>
              </a:lnSpc>
              <a:spcAft>
                <a:spcPts val="500"/>
              </a:spcAft>
              <a:buClr>
                <a:srgbClr val="F04E4C"/>
              </a:buClr>
              <a:buFont typeface="System Font Regular"/>
              <a:buChar char="&gt;"/>
            </a:pPr>
            <a:r>
              <a:rPr lang="en-US" dirty="0">
                <a:latin typeface="AvenirNext LT Pro Regular" panose="020B0503020202020204" pitchFamily="34" charset="0"/>
                <a:ea typeface="Calibri" panose="020F0502020204030204" pitchFamily="34" charset="0"/>
              </a:rPr>
              <a:t>New Access Stands installed at Long Beach Convention Center</a:t>
            </a:r>
          </a:p>
        </p:txBody>
      </p:sp>
      <p:pic>
        <p:nvPicPr>
          <p:cNvPr id="10" name="Picture 9"/>
          <p:cNvPicPr>
            <a:picLocks noChangeAspect="1"/>
          </p:cNvPicPr>
          <p:nvPr/>
        </p:nvPicPr>
        <p:blipFill>
          <a:blip r:embed="rId3"/>
          <a:stretch>
            <a:fillRect/>
          </a:stretch>
        </p:blipFill>
        <p:spPr>
          <a:xfrm>
            <a:off x="409575" y="6176963"/>
            <a:ext cx="1460710" cy="459417"/>
          </a:xfrm>
          <a:prstGeom prst="rect">
            <a:avLst/>
          </a:prstGeom>
        </p:spPr>
      </p:pic>
      <p:pic>
        <p:nvPicPr>
          <p:cNvPr id="1028" name="Picture 4">
            <a:extLst>
              <a:ext uri="{FF2B5EF4-FFF2-40B4-BE49-F238E27FC236}">
                <a16:creationId xmlns:a16="http://schemas.microsoft.com/office/drawing/2014/main" id="{8BDE334E-6478-444C-65AF-9CB4CC1B87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587" y="3681178"/>
            <a:ext cx="3327713" cy="24957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6EAE8C3-E0A2-E888-614A-2F5C78D60F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038" y="3676918"/>
            <a:ext cx="3327713" cy="250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75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6CF51B73E9184DA3114D8060D858B3" ma:contentTypeVersion="2" ma:contentTypeDescription="Create a new document." ma:contentTypeScope="" ma:versionID="01481a0bdcd8c7c8491e76ba57869ad8">
  <xsd:schema xmlns:xsd="http://www.w3.org/2001/XMLSchema" xmlns:xs="http://www.w3.org/2001/XMLSchema" xmlns:p="http://schemas.microsoft.com/office/2006/metadata/properties" xmlns:ns3="a12e4307-4eba-4657-a5ce-3af6a2b30811" targetNamespace="http://schemas.microsoft.com/office/2006/metadata/properties" ma:root="true" ma:fieldsID="47b4cd19db020357c28aef67c06272f3" ns3:_="">
    <xsd:import namespace="a12e4307-4eba-4657-a5ce-3af6a2b30811"/>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2e4307-4eba-4657-a5ce-3af6a2b308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3EDD31-35B7-44FE-9E57-78743E5CD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2e4307-4eba-4657-a5ce-3af6a2b308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6A0015-AA30-4AE1-900E-E67234FEC6E4}">
  <ds:schemaRefs>
    <ds:schemaRef ds:uri="http://schemas.openxmlformats.org/package/2006/metadata/core-properties"/>
    <ds:schemaRef ds:uri="a12e4307-4eba-4657-a5ce-3af6a2b3081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6E60A55B-8477-47E2-9377-A015D2170C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11130</TotalTime>
  <Words>1191</Words>
  <Application>Microsoft Office PowerPoint</Application>
  <PresentationFormat>On-screen Show (4:3)</PresentationFormat>
  <Paragraphs>172</Paragraphs>
  <Slides>5</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vt:i4>
      </vt:variant>
    </vt:vector>
  </HeadingPairs>
  <TitlesOfParts>
    <vt:vector size="15" baseType="lpstr">
      <vt:lpstr>Arial</vt:lpstr>
      <vt:lpstr>AvenirNext LT Pro Bold</vt:lpstr>
      <vt:lpstr>AvenirNext LT Pro Medium</vt:lpstr>
      <vt:lpstr>AvenirNext LT Pro Regular</vt:lpstr>
      <vt:lpstr>Calibri</vt:lpstr>
      <vt:lpstr>Calibri Light</vt:lpstr>
      <vt:lpstr>System Font Regular</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Clark</dc:creator>
  <cp:lastModifiedBy>Garrett Rodriguez</cp:lastModifiedBy>
  <cp:revision>727</cp:revision>
  <cp:lastPrinted>2019-11-20T17:44:20Z</cp:lastPrinted>
  <dcterms:created xsi:type="dcterms:W3CDTF">2018-10-19T16:45:14Z</dcterms:created>
  <dcterms:modified xsi:type="dcterms:W3CDTF">2023-04-06T15:29:50Z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0x0101001F6CF51B73E9184DA3114D8060D858B3</vt:lpwstr>
  </property>
</Properties>
</file>